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 id="2147483660" r:id="rId5"/>
  </p:sldMasterIdLst>
  <p:notesMasterIdLst>
    <p:notesMasterId r:id="rId68"/>
  </p:notesMasterIdLst>
  <p:sldIdLst>
    <p:sldId id="256" r:id="rId6"/>
    <p:sldId id="257" r:id="rId7"/>
    <p:sldId id="263" r:id="rId8"/>
    <p:sldId id="267" r:id="rId9"/>
    <p:sldId id="376" r:id="rId10"/>
    <p:sldId id="367" r:id="rId11"/>
    <p:sldId id="368" r:id="rId12"/>
    <p:sldId id="375" r:id="rId13"/>
    <p:sldId id="370" r:id="rId14"/>
    <p:sldId id="364" r:id="rId15"/>
    <p:sldId id="365" r:id="rId16"/>
    <p:sldId id="308" r:id="rId17"/>
    <p:sldId id="269" r:id="rId18"/>
    <p:sldId id="381" r:id="rId19"/>
    <p:sldId id="320" r:id="rId20"/>
    <p:sldId id="321" r:id="rId21"/>
    <p:sldId id="323" r:id="rId22"/>
    <p:sldId id="327" r:id="rId23"/>
    <p:sldId id="326" r:id="rId24"/>
    <p:sldId id="285" r:id="rId25"/>
    <p:sldId id="277" r:id="rId26"/>
    <p:sldId id="378" r:id="rId27"/>
    <p:sldId id="377" r:id="rId28"/>
    <p:sldId id="353" r:id="rId29"/>
    <p:sldId id="372" r:id="rId30"/>
    <p:sldId id="371" r:id="rId31"/>
    <p:sldId id="354" r:id="rId32"/>
    <p:sldId id="355" r:id="rId33"/>
    <p:sldId id="356" r:id="rId34"/>
    <p:sldId id="357" r:id="rId35"/>
    <p:sldId id="358" r:id="rId36"/>
    <p:sldId id="359" r:id="rId37"/>
    <p:sldId id="360" r:id="rId38"/>
    <p:sldId id="361" r:id="rId39"/>
    <p:sldId id="379" r:id="rId40"/>
    <p:sldId id="380" r:id="rId41"/>
    <p:sldId id="362" r:id="rId42"/>
    <p:sldId id="363" r:id="rId43"/>
    <p:sldId id="278" r:id="rId44"/>
    <p:sldId id="310" r:id="rId45"/>
    <p:sldId id="315" r:id="rId46"/>
    <p:sldId id="316" r:id="rId47"/>
    <p:sldId id="317" r:id="rId48"/>
    <p:sldId id="314" r:id="rId49"/>
    <p:sldId id="280" r:id="rId50"/>
    <p:sldId id="281" r:id="rId51"/>
    <p:sldId id="339" r:id="rId52"/>
    <p:sldId id="340" r:id="rId53"/>
    <p:sldId id="346" r:id="rId54"/>
    <p:sldId id="347" r:id="rId55"/>
    <p:sldId id="282" r:id="rId56"/>
    <p:sldId id="338" r:id="rId57"/>
    <p:sldId id="345" r:id="rId58"/>
    <p:sldId id="344" r:id="rId59"/>
    <p:sldId id="341" r:id="rId60"/>
    <p:sldId id="343" r:id="rId61"/>
    <p:sldId id="337" r:id="rId62"/>
    <p:sldId id="348" r:id="rId63"/>
    <p:sldId id="349" r:id="rId64"/>
    <p:sldId id="283" r:id="rId65"/>
    <p:sldId id="374" r:id="rId66"/>
    <p:sldId id="351"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Cambria Math" panose="02040503050406030204" pitchFamily="18" charset="0"/>
      <p:regular r:id="rId73"/>
    </p:embeddedFont>
    <p:embeddedFont>
      <p:font typeface="Helvetica Neue" panose="020B0604020202020204" charset="0"/>
      <p:regular r:id="rId74"/>
      <p:bold r:id="rId75"/>
      <p:italic r:id="rId76"/>
      <p:boldItalic r:id="rId77"/>
    </p:embeddedFont>
    <p:embeddedFont>
      <p:font typeface="Roboto" panose="02000000000000000000" pitchFamily="2" charset="0"/>
      <p:regular r:id="rId78"/>
      <p:bold r:id="rId79"/>
      <p:italic r:id="rId80"/>
      <p:boldItalic r:id="rId81"/>
    </p:embeddedFont>
    <p:embeddedFont>
      <p:font typeface="Rubik Medium" panose="020B0604020202020204" charset="-79"/>
      <p:regular r:id="rId82"/>
      <p:bold r:id="rId83"/>
      <p:italic r:id="rId84"/>
      <p:boldItalic r:id="rId85"/>
    </p:embeddedFont>
    <p:embeddedFont>
      <p:font typeface="Sarala" panose="020B0604020202020204" charset="0"/>
      <p:regular r:id="rId86"/>
      <p:bold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95B3B-6F94-4463-A25A-59C26CF5F5AC}" v="1037" dt="2023-06-26T15:28:21.549"/>
    <p1510:client id="{8999D1A4-2288-4FFE-9063-53E8D337AB50}" v="43" dt="2023-06-22T21:47:58.577"/>
    <p1510:client id="{95826274-62C9-462A-A6AD-B24775A40117}" v="2" dt="2023-06-28T19:36:20.245"/>
    <p1510:client id="{9C5EE994-CBF7-449F-B45F-FD480C92D95B}" v="65" dt="2023-06-23T22:00:45.060"/>
    <p1510:client id="{9FEA57F7-840A-4DAA-98A2-15D6A1CE9B61}" v="15" dt="2023-06-26T17:55:27.071"/>
    <p1510:client id="{A7E6A67D-999A-4F8F-B29D-6CEFACA7F739}" v="4" dt="2023-06-22T22:06:03.181"/>
    <p1510:client id="{D7EF2952-FABC-423D-A5A9-42CB568C4FCC}" v="109" dt="2023-06-27T14:45:41.867"/>
    <p1510:client id="{DE719A0C-8940-4C77-94A6-C5B1A4B8A9A6}" v="5" dt="2023-06-28T03:40:47.224"/>
    <p1510:client id="{FEB4DF22-F4E6-490A-9038-56E0C2BA8194}" v="949" dt="2023-06-26T19:06:10.299"/>
    <p1510:client id="{FFB72AE7-F414-4958-90F0-7542F30226D5}" v="98" dt="2023-06-27T14:58:11.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12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Master" Target="slideMasters/slideMaster2.xml"/><Relationship Id="rId90"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font" Target="fonts/font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font" Target="fonts/font3.fntdata"/><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9.fntdata"/><Relationship Id="rId61" Type="http://schemas.openxmlformats.org/officeDocument/2006/relationships/slide" Target="slides/slide56.xml"/><Relationship Id="rId82" Type="http://schemas.openxmlformats.org/officeDocument/2006/relationships/font" Target="fonts/font1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Blaney" userId="S::jblaney1@uwyo.edu::da694ccb-8d21-4060-873a-4d2361a8a919" providerId="AD" clId="Web-{88195B3B-6F94-4463-A25A-59C26CF5F5AC}"/>
    <pc:docChg chg="addSld modSld">
      <pc:chgData name="Josh Blaney" userId="S::jblaney1@uwyo.edu::da694ccb-8d21-4060-873a-4d2361a8a919" providerId="AD" clId="Web-{88195B3B-6F94-4463-A25A-59C26CF5F5AC}" dt="2023-06-26T15:28:21.549" v="569" actId="20577"/>
      <pc:docMkLst>
        <pc:docMk/>
      </pc:docMkLst>
      <pc:sldChg chg="delSp modSp">
        <pc:chgData name="Josh Blaney" userId="S::jblaney1@uwyo.edu::da694ccb-8d21-4060-873a-4d2361a8a919" providerId="AD" clId="Web-{88195B3B-6F94-4463-A25A-59C26CF5F5AC}" dt="2023-06-26T15:28:21.549" v="569" actId="20577"/>
        <pc:sldMkLst>
          <pc:docMk/>
          <pc:sldMk cId="0" sldId="267"/>
        </pc:sldMkLst>
        <pc:spChg chg="mod">
          <ac:chgData name="Josh Blaney" userId="S::jblaney1@uwyo.edu::da694ccb-8d21-4060-873a-4d2361a8a919" providerId="AD" clId="Web-{88195B3B-6F94-4463-A25A-59C26CF5F5AC}" dt="2023-06-26T15:28:21.549" v="569" actId="20577"/>
          <ac:spMkLst>
            <pc:docMk/>
            <pc:sldMk cId="0" sldId="267"/>
            <ac:spMk id="164" creationId="{00000000-0000-0000-0000-000000000000}"/>
          </ac:spMkLst>
        </pc:spChg>
        <pc:spChg chg="mod">
          <ac:chgData name="Josh Blaney" userId="S::jblaney1@uwyo.edu::da694ccb-8d21-4060-873a-4d2361a8a919" providerId="AD" clId="Web-{88195B3B-6F94-4463-A25A-59C26CF5F5AC}" dt="2023-06-26T15:18:29.664" v="254" actId="20577"/>
          <ac:spMkLst>
            <pc:docMk/>
            <pc:sldMk cId="0" sldId="267"/>
            <ac:spMk id="165" creationId="{00000000-0000-0000-0000-000000000000}"/>
          </ac:spMkLst>
        </pc:spChg>
        <pc:grpChg chg="del">
          <ac:chgData name="Josh Blaney" userId="S::jblaney1@uwyo.edu::da694ccb-8d21-4060-873a-4d2361a8a919" providerId="AD" clId="Web-{88195B3B-6F94-4463-A25A-59C26CF5F5AC}" dt="2023-06-26T15:21:38.073" v="395"/>
          <ac:grpSpMkLst>
            <pc:docMk/>
            <pc:sldMk cId="0" sldId="267"/>
            <ac:grpSpMk id="29" creationId="{00000000-0000-0000-0000-000000000000}"/>
          </ac:grpSpMkLst>
        </pc:grpChg>
        <pc:cxnChg chg="mod">
          <ac:chgData name="Josh Blaney" userId="S::jblaney1@uwyo.edu::da694ccb-8d21-4060-873a-4d2361a8a919" providerId="AD" clId="Web-{88195B3B-6F94-4463-A25A-59C26CF5F5AC}" dt="2023-06-26T15:21:38.073" v="395"/>
          <ac:cxnSpMkLst>
            <pc:docMk/>
            <pc:sldMk cId="0" sldId="267"/>
            <ac:cxnSpMk id="9" creationId="{00000000-0000-0000-0000-000000000000}"/>
          </ac:cxnSpMkLst>
        </pc:cxnChg>
        <pc:cxnChg chg="mod">
          <ac:chgData name="Josh Blaney" userId="S::jblaney1@uwyo.edu::da694ccb-8d21-4060-873a-4d2361a8a919" providerId="AD" clId="Web-{88195B3B-6F94-4463-A25A-59C26CF5F5AC}" dt="2023-06-26T15:21:38.073" v="395"/>
          <ac:cxnSpMkLst>
            <pc:docMk/>
            <pc:sldMk cId="0" sldId="267"/>
            <ac:cxnSpMk id="26" creationId="{00000000-0000-0000-0000-000000000000}"/>
          </ac:cxnSpMkLst>
        </pc:cxnChg>
        <pc:cxnChg chg="mod">
          <ac:chgData name="Josh Blaney" userId="S::jblaney1@uwyo.edu::da694ccb-8d21-4060-873a-4d2361a8a919" providerId="AD" clId="Web-{88195B3B-6F94-4463-A25A-59C26CF5F5AC}" dt="2023-06-26T15:21:38.073" v="395"/>
          <ac:cxnSpMkLst>
            <pc:docMk/>
            <pc:sldMk cId="0" sldId="267"/>
            <ac:cxnSpMk id="27" creationId="{00000000-0000-0000-0000-000000000000}"/>
          </ac:cxnSpMkLst>
        </pc:cxnChg>
      </pc:sldChg>
      <pc:sldChg chg="modSp">
        <pc:chgData name="Josh Blaney" userId="S::jblaney1@uwyo.edu::da694ccb-8d21-4060-873a-4d2361a8a919" providerId="AD" clId="Web-{88195B3B-6F94-4463-A25A-59C26CF5F5AC}" dt="2023-06-26T15:15:49.333" v="146" actId="20577"/>
        <pc:sldMkLst>
          <pc:docMk/>
          <pc:sldMk cId="1780939006" sldId="367"/>
        </pc:sldMkLst>
        <pc:spChg chg="mod">
          <ac:chgData name="Josh Blaney" userId="S::jblaney1@uwyo.edu::da694ccb-8d21-4060-873a-4d2361a8a919" providerId="AD" clId="Web-{88195B3B-6F94-4463-A25A-59C26CF5F5AC}" dt="2023-06-26T15:15:49.333" v="146" actId="20577"/>
          <ac:spMkLst>
            <pc:docMk/>
            <pc:sldMk cId="1780939006" sldId="367"/>
            <ac:spMk id="164" creationId="{00000000-0000-0000-0000-000000000000}"/>
          </ac:spMkLst>
        </pc:spChg>
      </pc:sldChg>
      <pc:sldChg chg="modSp">
        <pc:chgData name="Josh Blaney" userId="S::jblaney1@uwyo.edu::da694ccb-8d21-4060-873a-4d2361a8a919" providerId="AD" clId="Web-{88195B3B-6F94-4463-A25A-59C26CF5F5AC}" dt="2023-06-26T15:16:02.708" v="150" actId="20577"/>
        <pc:sldMkLst>
          <pc:docMk/>
          <pc:sldMk cId="2631273381" sldId="368"/>
        </pc:sldMkLst>
        <pc:spChg chg="mod">
          <ac:chgData name="Josh Blaney" userId="S::jblaney1@uwyo.edu::da694ccb-8d21-4060-873a-4d2361a8a919" providerId="AD" clId="Web-{88195B3B-6F94-4463-A25A-59C26CF5F5AC}" dt="2023-06-26T15:16:02.708" v="150" actId="20577"/>
          <ac:spMkLst>
            <pc:docMk/>
            <pc:sldMk cId="2631273381" sldId="368"/>
            <ac:spMk id="164" creationId="{00000000-0000-0000-0000-000000000000}"/>
          </ac:spMkLst>
        </pc:spChg>
      </pc:sldChg>
      <pc:sldChg chg="delSp modSp">
        <pc:chgData name="Josh Blaney" userId="S::jblaney1@uwyo.edu::da694ccb-8d21-4060-873a-4d2361a8a919" providerId="AD" clId="Web-{88195B3B-6F94-4463-A25A-59C26CF5F5AC}" dt="2023-06-26T15:25:31.405" v="509"/>
        <pc:sldMkLst>
          <pc:docMk/>
          <pc:sldMk cId="42661663" sldId="370"/>
        </pc:sldMkLst>
        <pc:spChg chg="mod">
          <ac:chgData name="Josh Blaney" userId="S::jblaney1@uwyo.edu::da694ccb-8d21-4060-873a-4d2361a8a919" providerId="AD" clId="Web-{88195B3B-6F94-4463-A25A-59C26CF5F5AC}" dt="2023-06-26T15:25:25.984" v="507" actId="20577"/>
          <ac:spMkLst>
            <pc:docMk/>
            <pc:sldMk cId="42661663" sldId="370"/>
            <ac:spMk id="164" creationId="{00000000-0000-0000-0000-000000000000}"/>
          </ac:spMkLst>
        </pc:spChg>
        <pc:spChg chg="del mod">
          <ac:chgData name="Josh Blaney" userId="S::jblaney1@uwyo.edu::da694ccb-8d21-4060-873a-4d2361a8a919" providerId="AD" clId="Web-{88195B3B-6F94-4463-A25A-59C26CF5F5AC}" dt="2023-06-26T15:25:31.405" v="509"/>
          <ac:spMkLst>
            <pc:docMk/>
            <pc:sldMk cId="42661663" sldId="370"/>
            <ac:spMk id="167" creationId="{00000000-0000-0000-0000-000000000000}"/>
          </ac:spMkLst>
        </pc:spChg>
      </pc:sldChg>
      <pc:sldChg chg="modSp add replId">
        <pc:chgData name="Josh Blaney" userId="S::jblaney1@uwyo.edu::da694ccb-8d21-4060-873a-4d2361a8a919" providerId="AD" clId="Web-{88195B3B-6F94-4463-A25A-59C26CF5F5AC}" dt="2023-06-26T15:24:27.248" v="489" actId="20577"/>
        <pc:sldMkLst>
          <pc:docMk/>
          <pc:sldMk cId="3311359102" sldId="375"/>
        </pc:sldMkLst>
        <pc:spChg chg="mod">
          <ac:chgData name="Josh Blaney" userId="S::jblaney1@uwyo.edu::da694ccb-8d21-4060-873a-4d2361a8a919" providerId="AD" clId="Web-{88195B3B-6F94-4463-A25A-59C26CF5F5AC}" dt="2023-06-26T15:24:27.248" v="489" actId="20577"/>
          <ac:spMkLst>
            <pc:docMk/>
            <pc:sldMk cId="3311359102" sldId="375"/>
            <ac:spMk id="164" creationId="{00000000-0000-0000-0000-000000000000}"/>
          </ac:spMkLst>
        </pc:spChg>
        <pc:spChg chg="mod">
          <ac:chgData name="Josh Blaney" userId="S::jblaney1@uwyo.edu::da694ccb-8d21-4060-873a-4d2361a8a919" providerId="AD" clId="Web-{88195B3B-6F94-4463-A25A-59C26CF5F5AC}" dt="2023-06-26T15:16:19.880" v="161" actId="20577"/>
          <ac:spMkLst>
            <pc:docMk/>
            <pc:sldMk cId="3311359102" sldId="375"/>
            <ac:spMk id="165" creationId="{00000000-0000-0000-0000-000000000000}"/>
          </ac:spMkLst>
        </pc:spChg>
      </pc:sldChg>
      <pc:sldChg chg="add replId">
        <pc:chgData name="Josh Blaney" userId="S::jblaney1@uwyo.edu::da694ccb-8d21-4060-873a-4d2361a8a919" providerId="AD" clId="Web-{88195B3B-6F94-4463-A25A-59C26CF5F5AC}" dt="2023-06-26T15:18:19.382" v="245"/>
        <pc:sldMkLst>
          <pc:docMk/>
          <pc:sldMk cId="3740587435" sldId="376"/>
        </pc:sldMkLst>
      </pc:sldChg>
    </pc:docChg>
  </pc:docChgLst>
  <pc:docChgLst>
    <pc:chgData name="Josh Blaney" userId="S::jblaney1@uwyo.edu::da694ccb-8d21-4060-873a-4d2361a8a919" providerId="AD" clId="Web-{FEB4DF22-F4E6-490A-9038-56E0C2BA8194}"/>
    <pc:docChg chg="addSld modSld">
      <pc:chgData name="Josh Blaney" userId="S::jblaney1@uwyo.edu::da694ccb-8d21-4060-873a-4d2361a8a919" providerId="AD" clId="Web-{FEB4DF22-F4E6-490A-9038-56E0C2BA8194}" dt="2023-06-26T19:06:10.299" v="826"/>
      <pc:docMkLst>
        <pc:docMk/>
      </pc:docMkLst>
      <pc:sldChg chg="modSp">
        <pc:chgData name="Josh Blaney" userId="S::jblaney1@uwyo.edu::da694ccb-8d21-4060-873a-4d2361a8a919" providerId="AD" clId="Web-{FEB4DF22-F4E6-490A-9038-56E0C2BA8194}" dt="2023-06-26T18:03:00.396" v="88" actId="20577"/>
        <pc:sldMkLst>
          <pc:docMk/>
          <pc:sldMk cId="0" sldId="267"/>
        </pc:sldMkLst>
        <pc:spChg chg="mod">
          <ac:chgData name="Josh Blaney" userId="S::jblaney1@uwyo.edu::da694ccb-8d21-4060-873a-4d2361a8a919" providerId="AD" clId="Web-{FEB4DF22-F4E6-490A-9038-56E0C2BA8194}" dt="2023-06-26T18:03:00.396" v="88" actId="20577"/>
          <ac:spMkLst>
            <pc:docMk/>
            <pc:sldMk cId="0" sldId="267"/>
            <ac:spMk id="164" creationId="{00000000-0000-0000-0000-000000000000}"/>
          </ac:spMkLst>
        </pc:spChg>
      </pc:sldChg>
      <pc:sldChg chg="addSp delSp modSp">
        <pc:chgData name="Josh Blaney" userId="S::jblaney1@uwyo.edu::da694ccb-8d21-4060-873a-4d2361a8a919" providerId="AD" clId="Web-{FEB4DF22-F4E6-490A-9038-56E0C2BA8194}" dt="2023-06-26T18:26:13.754" v="607" actId="14100"/>
        <pc:sldMkLst>
          <pc:docMk/>
          <pc:sldMk cId="2742226987" sldId="353"/>
        </pc:sldMkLst>
        <pc:spChg chg="add del mod">
          <ac:chgData name="Josh Blaney" userId="S::jblaney1@uwyo.edu::da694ccb-8d21-4060-873a-4d2361a8a919" providerId="AD" clId="Web-{FEB4DF22-F4E6-490A-9038-56E0C2BA8194}" dt="2023-06-26T18:26:13.754" v="607" actId="14100"/>
          <ac:spMkLst>
            <pc:docMk/>
            <pc:sldMk cId="2742226987" sldId="353"/>
            <ac:spMk id="186" creationId="{00000000-0000-0000-0000-000000000000}"/>
          </ac:spMkLst>
        </pc:spChg>
      </pc:sldChg>
      <pc:sldChg chg="modSp">
        <pc:chgData name="Josh Blaney" userId="S::jblaney1@uwyo.edu::da694ccb-8d21-4060-873a-4d2361a8a919" providerId="AD" clId="Web-{FEB4DF22-F4E6-490A-9038-56E0C2BA8194}" dt="2023-06-26T18:28:26.616" v="626" actId="20577"/>
        <pc:sldMkLst>
          <pc:docMk/>
          <pc:sldMk cId="1326952191" sldId="361"/>
        </pc:sldMkLst>
        <pc:spChg chg="mod">
          <ac:chgData name="Josh Blaney" userId="S::jblaney1@uwyo.edu::da694ccb-8d21-4060-873a-4d2361a8a919" providerId="AD" clId="Web-{FEB4DF22-F4E6-490A-9038-56E0C2BA8194}" dt="2023-06-26T18:28:26.616" v="626" actId="20577"/>
          <ac:spMkLst>
            <pc:docMk/>
            <pc:sldMk cId="1326952191" sldId="361"/>
            <ac:spMk id="186" creationId="{00000000-0000-0000-0000-000000000000}"/>
          </ac:spMkLst>
        </pc:spChg>
      </pc:sldChg>
      <pc:sldChg chg="modSp">
        <pc:chgData name="Josh Blaney" userId="S::jblaney1@uwyo.edu::da694ccb-8d21-4060-873a-4d2361a8a919" providerId="AD" clId="Web-{FEB4DF22-F4E6-490A-9038-56E0C2BA8194}" dt="2023-06-26T18:05:02.882" v="122" actId="20577"/>
        <pc:sldMkLst>
          <pc:docMk/>
          <pc:sldMk cId="3311359102" sldId="375"/>
        </pc:sldMkLst>
        <pc:spChg chg="mod">
          <ac:chgData name="Josh Blaney" userId="S::jblaney1@uwyo.edu::da694ccb-8d21-4060-873a-4d2361a8a919" providerId="AD" clId="Web-{FEB4DF22-F4E6-490A-9038-56E0C2BA8194}" dt="2023-06-26T18:05:02.882" v="122" actId="20577"/>
          <ac:spMkLst>
            <pc:docMk/>
            <pc:sldMk cId="3311359102" sldId="375"/>
            <ac:spMk id="164" creationId="{00000000-0000-0000-0000-000000000000}"/>
          </ac:spMkLst>
        </pc:spChg>
      </pc:sldChg>
      <pc:sldChg chg="delSp modSp">
        <pc:chgData name="Josh Blaney" userId="S::jblaney1@uwyo.edu::da694ccb-8d21-4060-873a-4d2361a8a919" providerId="AD" clId="Web-{FEB4DF22-F4E6-490A-9038-56E0C2BA8194}" dt="2023-06-26T18:25:45.628" v="601" actId="14100"/>
        <pc:sldMkLst>
          <pc:docMk/>
          <pc:sldMk cId="2647200193" sldId="378"/>
        </pc:sldMkLst>
        <pc:spChg chg="mod">
          <ac:chgData name="Josh Blaney" userId="S::jblaney1@uwyo.edu::da694ccb-8d21-4060-873a-4d2361a8a919" providerId="AD" clId="Web-{FEB4DF22-F4E6-490A-9038-56E0C2BA8194}" dt="2023-06-26T18:25:45.628" v="601" actId="14100"/>
          <ac:spMkLst>
            <pc:docMk/>
            <pc:sldMk cId="2647200193" sldId="378"/>
            <ac:spMk id="186" creationId="{00000000-0000-0000-0000-000000000000}"/>
          </ac:spMkLst>
        </pc:spChg>
        <pc:spChg chg="mod">
          <ac:chgData name="Josh Blaney" userId="S::jblaney1@uwyo.edu::da694ccb-8d21-4060-873a-4d2361a8a919" providerId="AD" clId="Web-{FEB4DF22-F4E6-490A-9038-56E0C2BA8194}" dt="2023-06-26T18:09:56.015" v="303" actId="20577"/>
          <ac:spMkLst>
            <pc:docMk/>
            <pc:sldMk cId="2647200193" sldId="378"/>
            <ac:spMk id="187" creationId="{00000000-0000-0000-0000-000000000000}"/>
          </ac:spMkLst>
        </pc:spChg>
        <pc:grpChg chg="del">
          <ac:chgData name="Josh Blaney" userId="S::jblaney1@uwyo.edu::da694ccb-8d21-4060-873a-4d2361a8a919" providerId="AD" clId="Web-{FEB4DF22-F4E6-490A-9038-56E0C2BA8194}" dt="2023-06-26T18:07:50.683" v="216"/>
          <ac:grpSpMkLst>
            <pc:docMk/>
            <pc:sldMk cId="2647200193" sldId="378"/>
            <ac:grpSpMk id="65" creationId="{00000000-0000-0000-0000-000000000000}"/>
          </ac:grpSpMkLst>
        </pc:grpChg>
        <pc:cxnChg chg="del mod">
          <ac:chgData name="Josh Blaney" userId="S::jblaney1@uwyo.edu::da694ccb-8d21-4060-873a-4d2361a8a919" providerId="AD" clId="Web-{FEB4DF22-F4E6-490A-9038-56E0C2BA8194}" dt="2023-06-26T18:07:57.558" v="219"/>
          <ac:cxnSpMkLst>
            <pc:docMk/>
            <pc:sldMk cId="2647200193" sldId="378"/>
            <ac:cxnSpMk id="3" creationId="{00000000-0000-0000-0000-000000000000}"/>
          </ac:cxnSpMkLst>
        </pc:cxnChg>
        <pc:cxnChg chg="del mod">
          <ac:chgData name="Josh Blaney" userId="S::jblaney1@uwyo.edu::da694ccb-8d21-4060-873a-4d2361a8a919" providerId="AD" clId="Web-{FEB4DF22-F4E6-490A-9038-56E0C2BA8194}" dt="2023-06-26T18:07:57.480" v="218"/>
          <ac:cxnSpMkLst>
            <pc:docMk/>
            <pc:sldMk cId="2647200193" sldId="378"/>
            <ac:cxnSpMk id="5" creationId="{00000000-0000-0000-0000-000000000000}"/>
          </ac:cxnSpMkLst>
        </pc:cxnChg>
        <pc:cxnChg chg="del mod">
          <ac:chgData name="Josh Blaney" userId="S::jblaney1@uwyo.edu::da694ccb-8d21-4060-873a-4d2361a8a919" providerId="AD" clId="Web-{FEB4DF22-F4E6-490A-9038-56E0C2BA8194}" dt="2023-06-26T18:07:52.855" v="217"/>
          <ac:cxnSpMkLst>
            <pc:docMk/>
            <pc:sldMk cId="2647200193" sldId="378"/>
            <ac:cxnSpMk id="55" creationId="{00000000-0000-0000-0000-000000000000}"/>
          </ac:cxnSpMkLst>
        </pc:cxnChg>
        <pc:cxnChg chg="mod">
          <ac:chgData name="Josh Blaney" userId="S::jblaney1@uwyo.edu::da694ccb-8d21-4060-873a-4d2361a8a919" providerId="AD" clId="Web-{FEB4DF22-F4E6-490A-9038-56E0C2BA8194}" dt="2023-06-26T18:07:50.683" v="216"/>
          <ac:cxnSpMkLst>
            <pc:docMk/>
            <pc:sldMk cId="2647200193" sldId="378"/>
            <ac:cxnSpMk id="74" creationId="{00000000-0000-0000-0000-000000000000}"/>
          </ac:cxnSpMkLst>
        </pc:cxnChg>
      </pc:sldChg>
      <pc:sldChg chg="addSp delSp modSp add replId">
        <pc:chgData name="Josh Blaney" userId="S::jblaney1@uwyo.edu::da694ccb-8d21-4060-873a-4d2361a8a919" providerId="AD" clId="Web-{FEB4DF22-F4E6-490A-9038-56E0C2BA8194}" dt="2023-06-26T19:06:10.299" v="826"/>
        <pc:sldMkLst>
          <pc:docMk/>
          <pc:sldMk cId="2733234151" sldId="379"/>
        </pc:sldMkLst>
        <pc:spChg chg="del">
          <ac:chgData name="Josh Blaney" userId="S::jblaney1@uwyo.edu::da694ccb-8d21-4060-873a-4d2361a8a919" providerId="AD" clId="Web-{FEB4DF22-F4E6-490A-9038-56E0C2BA8194}" dt="2023-06-26T18:31:24.729" v="740"/>
          <ac:spMkLst>
            <pc:docMk/>
            <pc:sldMk cId="2733234151" sldId="379"/>
            <ac:spMk id="2" creationId="{00000000-0000-0000-0000-000000000000}"/>
          </ac:spMkLst>
        </pc:spChg>
        <pc:spChg chg="del">
          <ac:chgData name="Josh Blaney" userId="S::jblaney1@uwyo.edu::da694ccb-8d21-4060-873a-4d2361a8a919" providerId="AD" clId="Web-{FEB4DF22-F4E6-490A-9038-56E0C2BA8194}" dt="2023-06-26T18:31:24.729" v="742"/>
          <ac:spMkLst>
            <pc:docMk/>
            <pc:sldMk cId="2733234151" sldId="379"/>
            <ac:spMk id="6" creationId="{00000000-0000-0000-0000-000000000000}"/>
          </ac:spMkLst>
        </pc:spChg>
        <pc:spChg chg="del">
          <ac:chgData name="Josh Blaney" userId="S::jblaney1@uwyo.edu::da694ccb-8d21-4060-873a-4d2361a8a919" providerId="AD" clId="Web-{FEB4DF22-F4E6-490A-9038-56E0C2BA8194}" dt="2023-06-26T18:31:24.729" v="741"/>
          <ac:spMkLst>
            <pc:docMk/>
            <pc:sldMk cId="2733234151" sldId="379"/>
            <ac:spMk id="7" creationId="{00000000-0000-0000-0000-000000000000}"/>
          </ac:spMkLst>
        </pc:spChg>
        <pc:spChg chg="del">
          <ac:chgData name="Josh Blaney" userId="S::jblaney1@uwyo.edu::da694ccb-8d21-4060-873a-4d2361a8a919" providerId="AD" clId="Web-{FEB4DF22-F4E6-490A-9038-56E0C2BA8194}" dt="2023-06-26T18:31:16.478" v="737"/>
          <ac:spMkLst>
            <pc:docMk/>
            <pc:sldMk cId="2733234151" sldId="379"/>
            <ac:spMk id="9" creationId="{00000000-0000-0000-0000-000000000000}"/>
          </ac:spMkLst>
        </pc:spChg>
        <pc:spChg chg="del">
          <ac:chgData name="Josh Blaney" userId="S::jblaney1@uwyo.edu::da694ccb-8d21-4060-873a-4d2361a8a919" providerId="AD" clId="Web-{FEB4DF22-F4E6-490A-9038-56E0C2BA8194}" dt="2023-06-26T18:31:24.729" v="743"/>
          <ac:spMkLst>
            <pc:docMk/>
            <pc:sldMk cId="2733234151" sldId="379"/>
            <ac:spMk id="10" creationId="{00000000-0000-0000-0000-000000000000}"/>
          </ac:spMkLst>
        </pc:spChg>
        <pc:spChg chg="mod">
          <ac:chgData name="Josh Blaney" userId="S::jblaney1@uwyo.edu::da694ccb-8d21-4060-873a-4d2361a8a919" providerId="AD" clId="Web-{FEB4DF22-F4E6-490A-9038-56E0C2BA8194}" dt="2023-06-26T18:33:18.934" v="816" actId="20577"/>
          <ac:spMkLst>
            <pc:docMk/>
            <pc:sldMk cId="2733234151" sldId="379"/>
            <ac:spMk id="186" creationId="{00000000-0000-0000-0000-000000000000}"/>
          </ac:spMkLst>
        </pc:spChg>
        <pc:spChg chg="del mod">
          <ac:chgData name="Josh Blaney" userId="S::jblaney1@uwyo.edu::da694ccb-8d21-4060-873a-4d2361a8a919" providerId="AD" clId="Web-{FEB4DF22-F4E6-490A-9038-56E0C2BA8194}" dt="2023-06-26T18:31:22.182" v="739"/>
          <ac:spMkLst>
            <pc:docMk/>
            <pc:sldMk cId="2733234151" sldId="379"/>
            <ac:spMk id="188" creationId="{00000000-0000-0000-0000-000000000000}"/>
          </ac:spMkLst>
        </pc:spChg>
        <pc:picChg chg="add del mod">
          <ac:chgData name="Josh Blaney" userId="S::jblaney1@uwyo.edu::da694ccb-8d21-4060-873a-4d2361a8a919" providerId="AD" clId="Web-{FEB4DF22-F4E6-490A-9038-56E0C2BA8194}" dt="2023-06-26T19:05:24.642" v="821"/>
          <ac:picMkLst>
            <pc:docMk/>
            <pc:sldMk cId="2733234151" sldId="379"/>
            <ac:picMk id="2" creationId="{BB63E838-46C6-FD86-FCBA-52472687882C}"/>
          </ac:picMkLst>
        </pc:picChg>
        <pc:picChg chg="add del mod">
          <ac:chgData name="Josh Blaney" userId="S::jblaney1@uwyo.edu::da694ccb-8d21-4060-873a-4d2361a8a919" providerId="AD" clId="Web-{FEB4DF22-F4E6-490A-9038-56E0C2BA8194}" dt="2023-06-26T19:06:10.299" v="826"/>
          <ac:picMkLst>
            <pc:docMk/>
            <pc:sldMk cId="2733234151" sldId="379"/>
            <ac:picMk id="3" creationId="{86088356-1EDC-D738-7E1A-59044455F24C}"/>
          </ac:picMkLst>
        </pc:picChg>
      </pc:sldChg>
      <pc:sldChg chg="add replId">
        <pc:chgData name="Josh Blaney" userId="S::jblaney1@uwyo.edu::da694ccb-8d21-4060-873a-4d2361a8a919" providerId="AD" clId="Web-{FEB4DF22-F4E6-490A-9038-56E0C2BA8194}" dt="2023-06-26T18:31:54.120" v="749"/>
        <pc:sldMkLst>
          <pc:docMk/>
          <pc:sldMk cId="3532269527" sldId="380"/>
        </pc:sldMkLst>
      </pc:sldChg>
    </pc:docChg>
  </pc:docChgLst>
  <pc:docChgLst>
    <pc:chgData name="Josh Blaney" userId="S::jblaney1@uwyo.edu::da694ccb-8d21-4060-873a-4d2361a8a919" providerId="AD" clId="Web-{FFB72AE7-F414-4958-90F0-7542F30226D5}"/>
    <pc:docChg chg="modSld">
      <pc:chgData name="Josh Blaney" userId="S::jblaney1@uwyo.edu::da694ccb-8d21-4060-873a-4d2361a8a919" providerId="AD" clId="Web-{FFB72AE7-F414-4958-90F0-7542F30226D5}" dt="2023-06-27T14:58:11.854" v="56" actId="14100"/>
      <pc:docMkLst>
        <pc:docMk/>
      </pc:docMkLst>
      <pc:sldChg chg="modSp">
        <pc:chgData name="Josh Blaney" userId="S::jblaney1@uwyo.edu::da694ccb-8d21-4060-873a-4d2361a8a919" providerId="AD" clId="Web-{FFB72AE7-F414-4958-90F0-7542F30226D5}" dt="2023-06-27T14:55:11.476" v="32" actId="20577"/>
        <pc:sldMkLst>
          <pc:docMk/>
          <pc:sldMk cId="0" sldId="267"/>
        </pc:sldMkLst>
        <pc:spChg chg="mod">
          <ac:chgData name="Josh Blaney" userId="S::jblaney1@uwyo.edu::da694ccb-8d21-4060-873a-4d2361a8a919" providerId="AD" clId="Web-{FFB72AE7-F414-4958-90F0-7542F30226D5}" dt="2023-06-27T14:55:11.476" v="32" actId="20577"/>
          <ac:spMkLst>
            <pc:docMk/>
            <pc:sldMk cId="0" sldId="267"/>
            <ac:spMk id="164" creationId="{00000000-0000-0000-0000-000000000000}"/>
          </ac:spMkLst>
        </pc:spChg>
      </pc:sldChg>
      <pc:sldChg chg="modSp">
        <pc:chgData name="Josh Blaney" userId="S::jblaney1@uwyo.edu::da694ccb-8d21-4060-873a-4d2361a8a919" providerId="AD" clId="Web-{FFB72AE7-F414-4958-90F0-7542F30226D5}" dt="2023-06-27T14:58:11.854" v="56" actId="14100"/>
        <pc:sldMkLst>
          <pc:docMk/>
          <pc:sldMk cId="3740587435" sldId="376"/>
        </pc:sldMkLst>
        <pc:spChg chg="mod">
          <ac:chgData name="Josh Blaney" userId="S::jblaney1@uwyo.edu::da694ccb-8d21-4060-873a-4d2361a8a919" providerId="AD" clId="Web-{FFB72AE7-F414-4958-90F0-7542F30226D5}" dt="2023-06-27T14:57:26.869" v="48" actId="688"/>
          <ac:spMkLst>
            <pc:docMk/>
            <pc:sldMk cId="3740587435" sldId="376"/>
            <ac:spMk id="23" creationId="{00000000-0000-0000-0000-000000000000}"/>
          </ac:spMkLst>
        </pc:spChg>
        <pc:spChg chg="mod">
          <ac:chgData name="Josh Blaney" userId="S::jblaney1@uwyo.edu::da694ccb-8d21-4060-873a-4d2361a8a919" providerId="AD" clId="Web-{FFB72AE7-F414-4958-90F0-7542F30226D5}" dt="2023-06-27T14:57:33.213" v="50" actId="688"/>
          <ac:spMkLst>
            <pc:docMk/>
            <pc:sldMk cId="3740587435" sldId="376"/>
            <ac:spMk id="24" creationId="{00000000-0000-0000-0000-000000000000}"/>
          </ac:spMkLst>
        </pc:spChg>
        <pc:spChg chg="mod">
          <ac:chgData name="Josh Blaney" userId="S::jblaney1@uwyo.edu::da694ccb-8d21-4060-873a-4d2361a8a919" providerId="AD" clId="Web-{FFB72AE7-F414-4958-90F0-7542F30226D5}" dt="2023-06-27T14:57:46.557" v="52" actId="688"/>
          <ac:spMkLst>
            <pc:docMk/>
            <pc:sldMk cId="3740587435" sldId="376"/>
            <ac:spMk id="25" creationId="{00000000-0000-0000-0000-000000000000}"/>
          </ac:spMkLst>
        </pc:spChg>
        <pc:spChg chg="mod">
          <ac:chgData name="Josh Blaney" userId="S::jblaney1@uwyo.edu::da694ccb-8d21-4060-873a-4d2361a8a919" providerId="AD" clId="Web-{FFB72AE7-F414-4958-90F0-7542F30226D5}" dt="2023-06-27T14:56:36.758" v="45" actId="20577"/>
          <ac:spMkLst>
            <pc:docMk/>
            <pc:sldMk cId="3740587435" sldId="376"/>
            <ac:spMk id="164" creationId="{00000000-0000-0000-0000-000000000000}"/>
          </ac:spMkLst>
        </pc:spChg>
        <pc:grpChg chg="mod">
          <ac:chgData name="Josh Blaney" userId="S::jblaney1@uwyo.edu::da694ccb-8d21-4060-873a-4d2361a8a919" providerId="AD" clId="Web-{FFB72AE7-F414-4958-90F0-7542F30226D5}" dt="2023-06-27T14:57:50.072" v="54" actId="1076"/>
          <ac:grpSpMkLst>
            <pc:docMk/>
            <pc:sldMk cId="3740587435" sldId="376"/>
            <ac:grpSpMk id="20" creationId="{00000000-0000-0000-0000-000000000000}"/>
          </ac:grpSpMkLst>
        </pc:grpChg>
        <pc:cxnChg chg="mod">
          <ac:chgData name="Josh Blaney" userId="S::jblaney1@uwyo.edu::da694ccb-8d21-4060-873a-4d2361a8a919" providerId="AD" clId="Web-{FFB72AE7-F414-4958-90F0-7542F30226D5}" dt="2023-06-27T14:57:33.213" v="50" actId="688"/>
          <ac:cxnSpMkLst>
            <pc:docMk/>
            <pc:sldMk cId="3740587435" sldId="376"/>
            <ac:cxnSpMk id="22" creationId="{00000000-0000-0000-0000-000000000000}"/>
          </ac:cxnSpMkLst>
        </pc:cxnChg>
        <pc:cxnChg chg="mod">
          <ac:chgData name="Josh Blaney" userId="S::jblaney1@uwyo.edu::da694ccb-8d21-4060-873a-4d2361a8a919" providerId="AD" clId="Web-{FFB72AE7-F414-4958-90F0-7542F30226D5}" dt="2023-06-27T14:57:46.557" v="52" actId="688"/>
          <ac:cxnSpMkLst>
            <pc:docMk/>
            <pc:sldMk cId="3740587435" sldId="376"/>
            <ac:cxnSpMk id="28" creationId="{00000000-0000-0000-0000-000000000000}"/>
          </ac:cxnSpMkLst>
        </pc:cxnChg>
        <pc:cxnChg chg="mod">
          <ac:chgData name="Josh Blaney" userId="S::jblaney1@uwyo.edu::da694ccb-8d21-4060-873a-4d2361a8a919" providerId="AD" clId="Web-{FFB72AE7-F414-4958-90F0-7542F30226D5}" dt="2023-06-27T14:58:11.854" v="56" actId="14100"/>
          <ac:cxnSpMkLst>
            <pc:docMk/>
            <pc:sldMk cId="3740587435" sldId="376"/>
            <ac:cxnSpMk id="30" creationId="{00000000-0000-0000-0000-000000000000}"/>
          </ac:cxnSpMkLst>
        </pc:cxnChg>
      </pc:sldChg>
    </pc:docChg>
  </pc:docChgLst>
  <pc:docChgLst>
    <pc:chgData name="Josh Blaney" userId="S::jblaney1@uwyo.edu::da694ccb-8d21-4060-873a-4d2361a8a919" providerId="AD" clId="Web-{9FEA57F7-840A-4DAA-98A2-15D6A1CE9B61}"/>
    <pc:docChg chg="addSld modSld sldOrd">
      <pc:chgData name="Josh Blaney" userId="S::jblaney1@uwyo.edu::da694ccb-8d21-4060-873a-4d2361a8a919" providerId="AD" clId="Web-{9FEA57F7-840A-4DAA-98A2-15D6A1CE9B61}" dt="2023-06-26T17:55:27.071" v="8"/>
      <pc:docMkLst>
        <pc:docMk/>
      </pc:docMkLst>
      <pc:sldChg chg="modSp">
        <pc:chgData name="Josh Blaney" userId="S::jblaney1@uwyo.edu::da694ccb-8d21-4060-873a-4d2361a8a919" providerId="AD" clId="Web-{9FEA57F7-840A-4DAA-98A2-15D6A1CE9B61}" dt="2023-06-26T17:55:17.899" v="6" actId="20577"/>
        <pc:sldMkLst>
          <pc:docMk/>
          <pc:sldMk cId="0" sldId="277"/>
        </pc:sldMkLst>
        <pc:spChg chg="mod">
          <ac:chgData name="Josh Blaney" userId="S::jblaney1@uwyo.edu::da694ccb-8d21-4060-873a-4d2361a8a919" providerId="AD" clId="Web-{9FEA57F7-840A-4DAA-98A2-15D6A1CE9B61}" dt="2023-06-26T17:55:17.899" v="6" actId="20577"/>
          <ac:spMkLst>
            <pc:docMk/>
            <pc:sldMk cId="0" sldId="277"/>
            <ac:spMk id="274" creationId="{00000000-0000-0000-0000-000000000000}"/>
          </ac:spMkLst>
        </pc:spChg>
      </pc:sldChg>
      <pc:sldChg chg="modSp">
        <pc:chgData name="Josh Blaney" userId="S::jblaney1@uwyo.edu::da694ccb-8d21-4060-873a-4d2361a8a919" providerId="AD" clId="Web-{9FEA57F7-840A-4DAA-98A2-15D6A1CE9B61}" dt="2023-06-26T17:54:57.508" v="3" actId="20577"/>
        <pc:sldMkLst>
          <pc:docMk/>
          <pc:sldMk cId="3311359102" sldId="375"/>
        </pc:sldMkLst>
        <pc:spChg chg="mod">
          <ac:chgData name="Josh Blaney" userId="S::jblaney1@uwyo.edu::da694ccb-8d21-4060-873a-4d2361a8a919" providerId="AD" clId="Web-{9FEA57F7-840A-4DAA-98A2-15D6A1CE9B61}" dt="2023-06-26T17:54:57.508" v="3" actId="20577"/>
          <ac:spMkLst>
            <pc:docMk/>
            <pc:sldMk cId="3311359102" sldId="375"/>
            <ac:spMk id="164" creationId="{00000000-0000-0000-0000-000000000000}"/>
          </ac:spMkLst>
        </pc:spChg>
      </pc:sldChg>
      <pc:sldChg chg="add replId">
        <pc:chgData name="Josh Blaney" userId="S::jblaney1@uwyo.edu::da694ccb-8d21-4060-873a-4d2361a8a919" providerId="AD" clId="Web-{9FEA57F7-840A-4DAA-98A2-15D6A1CE9B61}" dt="2023-06-26T17:55:09.274" v="4"/>
        <pc:sldMkLst>
          <pc:docMk/>
          <pc:sldMk cId="1422354996" sldId="377"/>
        </pc:sldMkLst>
      </pc:sldChg>
      <pc:sldChg chg="add ord replId">
        <pc:chgData name="Josh Blaney" userId="S::jblaney1@uwyo.edu::da694ccb-8d21-4060-873a-4d2361a8a919" providerId="AD" clId="Web-{9FEA57F7-840A-4DAA-98A2-15D6A1CE9B61}" dt="2023-06-26T17:55:27.071" v="8"/>
        <pc:sldMkLst>
          <pc:docMk/>
          <pc:sldMk cId="2647200193" sldId="378"/>
        </pc:sldMkLst>
      </pc:sldChg>
    </pc:docChg>
  </pc:docChgLst>
  <pc:docChgLst>
    <pc:chgData name="Umur Atan" userId="S::uatan@uwyo.edu::f5a01345-ed0a-4ee1-9542-a1e5f43f4d25" providerId="AD" clId="Web-{95826274-62C9-462A-A6AD-B24775A40117}"/>
    <pc:docChg chg="modSld">
      <pc:chgData name="Umur Atan" userId="S::uatan@uwyo.edu::f5a01345-ed0a-4ee1-9542-a1e5f43f4d25" providerId="AD" clId="Web-{95826274-62C9-462A-A6AD-B24775A40117}" dt="2023-06-28T19:36:16.510" v="0" actId="20577"/>
      <pc:docMkLst>
        <pc:docMk/>
      </pc:docMkLst>
      <pc:sldChg chg="modSp">
        <pc:chgData name="Umur Atan" userId="S::uatan@uwyo.edu::f5a01345-ed0a-4ee1-9542-a1e5f43f4d25" providerId="AD" clId="Web-{95826274-62C9-462A-A6AD-B24775A40117}" dt="2023-06-28T19:36:16.510" v="0" actId="20577"/>
        <pc:sldMkLst>
          <pc:docMk/>
          <pc:sldMk cId="2647200193" sldId="378"/>
        </pc:sldMkLst>
        <pc:spChg chg="mod">
          <ac:chgData name="Umur Atan" userId="S::uatan@uwyo.edu::f5a01345-ed0a-4ee1-9542-a1e5f43f4d25" providerId="AD" clId="Web-{95826274-62C9-462A-A6AD-B24775A40117}" dt="2023-06-28T19:36:16.510" v="0" actId="20577"/>
          <ac:spMkLst>
            <pc:docMk/>
            <pc:sldMk cId="2647200193" sldId="378"/>
            <ac:spMk id="186" creationId="{00000000-0000-0000-0000-000000000000}"/>
          </ac:spMkLst>
        </pc:spChg>
      </pc:sldChg>
    </pc:docChg>
  </pc:docChgLst>
  <pc:docChgLst>
    <pc:chgData name="Josh Blaney" userId="S::jblaney1@uwyo.edu::da694ccb-8d21-4060-873a-4d2361a8a919" providerId="AD" clId="Web-{A7E6A67D-999A-4F8F-B29D-6CEFACA7F739}"/>
    <pc:docChg chg="modSld">
      <pc:chgData name="Josh Blaney" userId="S::jblaney1@uwyo.edu::da694ccb-8d21-4060-873a-4d2361a8a919" providerId="AD" clId="Web-{A7E6A67D-999A-4F8F-B29D-6CEFACA7F739}" dt="2023-06-22T22:06:01.603" v="2" actId="20577"/>
      <pc:docMkLst>
        <pc:docMk/>
      </pc:docMkLst>
      <pc:sldChg chg="modSp">
        <pc:chgData name="Josh Blaney" userId="S::jblaney1@uwyo.edu::da694ccb-8d21-4060-873a-4d2361a8a919" providerId="AD" clId="Web-{A7E6A67D-999A-4F8F-B29D-6CEFACA7F739}" dt="2023-06-22T22:06:01.603" v="2" actId="20577"/>
        <pc:sldMkLst>
          <pc:docMk/>
          <pc:sldMk cId="3777145499" sldId="351"/>
        </pc:sldMkLst>
        <pc:spChg chg="mod">
          <ac:chgData name="Josh Blaney" userId="S::jblaney1@uwyo.edu::da694ccb-8d21-4060-873a-4d2361a8a919" providerId="AD" clId="Web-{A7E6A67D-999A-4F8F-B29D-6CEFACA7F739}" dt="2023-06-22T22:06:01.603" v="2" actId="20577"/>
          <ac:spMkLst>
            <pc:docMk/>
            <pc:sldMk cId="3777145499" sldId="351"/>
            <ac:spMk id="11" creationId="{00000000-0000-0000-0000-000000000000}"/>
          </ac:spMkLst>
        </pc:spChg>
      </pc:sldChg>
    </pc:docChg>
  </pc:docChgLst>
  <pc:docChgLst>
    <pc:chgData name="Josh Blaney" userId="S::jblaney1@uwyo.edu::da694ccb-8d21-4060-873a-4d2361a8a919" providerId="AD" clId="Web-{DE719A0C-8940-4C77-94A6-C5B1A4B8A9A6}"/>
    <pc:docChg chg="modSld">
      <pc:chgData name="Josh Blaney" userId="S::jblaney1@uwyo.edu::da694ccb-8d21-4060-873a-4d2361a8a919" providerId="AD" clId="Web-{DE719A0C-8940-4C77-94A6-C5B1A4B8A9A6}" dt="2023-06-28T03:40:47.224" v="4" actId="20577"/>
      <pc:docMkLst>
        <pc:docMk/>
      </pc:docMkLst>
      <pc:sldChg chg="modSp">
        <pc:chgData name="Josh Blaney" userId="S::jblaney1@uwyo.edu::da694ccb-8d21-4060-873a-4d2361a8a919" providerId="AD" clId="Web-{DE719A0C-8940-4C77-94A6-C5B1A4B8A9A6}" dt="2023-06-28T03:40:47.224" v="4" actId="20577"/>
        <pc:sldMkLst>
          <pc:docMk/>
          <pc:sldMk cId="0" sldId="256"/>
        </pc:sldMkLst>
        <pc:spChg chg="mod">
          <ac:chgData name="Josh Blaney" userId="S::jblaney1@uwyo.edu::da694ccb-8d21-4060-873a-4d2361a8a919" providerId="AD" clId="Web-{DE719A0C-8940-4C77-94A6-C5B1A4B8A9A6}" dt="2023-06-28T03:40:47.224" v="4" actId="20577"/>
          <ac:spMkLst>
            <pc:docMk/>
            <pc:sldMk cId="0" sldId="256"/>
            <ac:spMk id="56" creationId="{00000000-0000-0000-0000-000000000000}"/>
          </ac:spMkLst>
        </pc:spChg>
      </pc:sldChg>
    </pc:docChg>
  </pc:docChgLst>
  <pc:docChgLst>
    <pc:chgData name="Josh Blaney" userId="S::jblaney1@uwyo.edu::da694ccb-8d21-4060-873a-4d2361a8a919" providerId="AD" clId="Web-{8999D1A4-2288-4FFE-9063-53E8D337AB50}"/>
    <pc:docChg chg="modSld">
      <pc:chgData name="Josh Blaney" userId="S::jblaney1@uwyo.edu::da694ccb-8d21-4060-873a-4d2361a8a919" providerId="AD" clId="Web-{8999D1A4-2288-4FFE-9063-53E8D337AB50}" dt="2023-06-22T21:47:55.999" v="28" actId="20577"/>
      <pc:docMkLst>
        <pc:docMk/>
      </pc:docMkLst>
      <pc:sldChg chg="modSp">
        <pc:chgData name="Josh Blaney" userId="S::jblaney1@uwyo.edu::da694ccb-8d21-4060-873a-4d2361a8a919" providerId="AD" clId="Web-{8999D1A4-2288-4FFE-9063-53E8D337AB50}" dt="2023-06-22T21:47:09.107" v="11" actId="20577"/>
        <pc:sldMkLst>
          <pc:docMk/>
          <pc:sldMk cId="0" sldId="256"/>
        </pc:sldMkLst>
        <pc:spChg chg="mod">
          <ac:chgData name="Josh Blaney" userId="S::jblaney1@uwyo.edu::da694ccb-8d21-4060-873a-4d2361a8a919" providerId="AD" clId="Web-{8999D1A4-2288-4FFE-9063-53E8D337AB50}" dt="2023-06-22T21:47:09.107" v="11" actId="20577"/>
          <ac:spMkLst>
            <pc:docMk/>
            <pc:sldMk cId="0" sldId="256"/>
            <ac:spMk id="56" creationId="{00000000-0000-0000-0000-000000000000}"/>
          </ac:spMkLst>
        </pc:spChg>
      </pc:sldChg>
      <pc:sldChg chg="modSp">
        <pc:chgData name="Josh Blaney" userId="S::jblaney1@uwyo.edu::da694ccb-8d21-4060-873a-4d2361a8a919" providerId="AD" clId="Web-{8999D1A4-2288-4FFE-9063-53E8D337AB50}" dt="2023-06-22T21:47:55.999" v="28" actId="20577"/>
        <pc:sldMkLst>
          <pc:docMk/>
          <pc:sldMk cId="0" sldId="267"/>
        </pc:sldMkLst>
        <pc:spChg chg="mod">
          <ac:chgData name="Josh Blaney" userId="S::jblaney1@uwyo.edu::da694ccb-8d21-4060-873a-4d2361a8a919" providerId="AD" clId="Web-{8999D1A4-2288-4FFE-9063-53E8D337AB50}" dt="2023-06-22T21:47:55.999" v="28" actId="20577"/>
          <ac:spMkLst>
            <pc:docMk/>
            <pc:sldMk cId="0" sldId="267"/>
            <ac:spMk id="164" creationId="{00000000-0000-0000-0000-000000000000}"/>
          </ac:spMkLst>
        </pc:spChg>
      </pc:sldChg>
    </pc:docChg>
  </pc:docChgLst>
  <pc:docChgLst>
    <pc:chgData name="Josh Blaney" userId="S::jblaney1@uwyo.edu::da694ccb-8d21-4060-873a-4d2361a8a919" providerId="AD" clId="Web-{9C5EE994-CBF7-449F-B45F-FD480C92D95B}"/>
    <pc:docChg chg="modSld">
      <pc:chgData name="Josh Blaney" userId="S::jblaney1@uwyo.edu::da694ccb-8d21-4060-873a-4d2361a8a919" providerId="AD" clId="Web-{9C5EE994-CBF7-449F-B45F-FD480C92D95B}" dt="2023-06-23T22:00:45.060" v="51" actId="20577"/>
      <pc:docMkLst>
        <pc:docMk/>
      </pc:docMkLst>
      <pc:sldChg chg="modSp">
        <pc:chgData name="Josh Blaney" userId="S::jblaney1@uwyo.edu::da694ccb-8d21-4060-873a-4d2361a8a919" providerId="AD" clId="Web-{9C5EE994-CBF7-449F-B45F-FD480C92D95B}" dt="2023-06-23T21:57:08.352" v="14" actId="20577"/>
        <pc:sldMkLst>
          <pc:docMk/>
          <pc:sldMk cId="3193264033" sldId="365"/>
        </pc:sldMkLst>
        <pc:spChg chg="mod">
          <ac:chgData name="Josh Blaney" userId="S::jblaney1@uwyo.edu::da694ccb-8d21-4060-873a-4d2361a8a919" providerId="AD" clId="Web-{9C5EE994-CBF7-449F-B45F-FD480C92D95B}" dt="2023-06-23T21:57:08.352" v="14" actId="20577"/>
          <ac:spMkLst>
            <pc:docMk/>
            <pc:sldMk cId="3193264033" sldId="365"/>
            <ac:spMk id="164" creationId="{00000000-0000-0000-0000-000000000000}"/>
          </ac:spMkLst>
        </pc:spChg>
      </pc:sldChg>
      <pc:sldChg chg="delSp modSp">
        <pc:chgData name="Josh Blaney" userId="S::jblaney1@uwyo.edu::da694ccb-8d21-4060-873a-4d2361a8a919" providerId="AD" clId="Web-{9C5EE994-CBF7-449F-B45F-FD480C92D95B}" dt="2023-06-23T22:00:45.060" v="51" actId="20577"/>
        <pc:sldMkLst>
          <pc:docMk/>
          <pc:sldMk cId="3490085659" sldId="373"/>
        </pc:sldMkLst>
        <pc:spChg chg="del">
          <ac:chgData name="Josh Blaney" userId="S::jblaney1@uwyo.edu::da694ccb-8d21-4060-873a-4d2361a8a919" providerId="AD" clId="Web-{9C5EE994-CBF7-449F-B45F-FD480C92D95B}" dt="2023-06-23T21:59:09.198" v="22"/>
          <ac:spMkLst>
            <pc:docMk/>
            <pc:sldMk cId="3490085659" sldId="373"/>
            <ac:spMk id="2" creationId="{00000000-0000-0000-0000-000000000000}"/>
          </ac:spMkLst>
        </pc:spChg>
        <pc:spChg chg="del mod">
          <ac:chgData name="Josh Blaney" userId="S::jblaney1@uwyo.edu::da694ccb-8d21-4060-873a-4d2361a8a919" providerId="AD" clId="Web-{9C5EE994-CBF7-449F-B45F-FD480C92D95B}" dt="2023-06-23T21:59:32.777" v="49"/>
          <ac:spMkLst>
            <pc:docMk/>
            <pc:sldMk cId="3490085659" sldId="373"/>
            <ac:spMk id="3" creationId="{00000000-0000-0000-0000-000000000000}"/>
          </ac:spMkLst>
        </pc:spChg>
        <pc:spChg chg="del">
          <ac:chgData name="Josh Blaney" userId="S::jblaney1@uwyo.edu::da694ccb-8d21-4060-873a-4d2361a8a919" providerId="AD" clId="Web-{9C5EE994-CBF7-449F-B45F-FD480C92D95B}" dt="2023-06-23T21:59:26.199" v="45"/>
          <ac:spMkLst>
            <pc:docMk/>
            <pc:sldMk cId="3490085659" sldId="373"/>
            <ac:spMk id="139" creationId="{00000000-0000-0000-0000-000000000000}"/>
          </ac:spMkLst>
        </pc:spChg>
        <pc:spChg chg="del">
          <ac:chgData name="Josh Blaney" userId="S::jblaney1@uwyo.edu::da694ccb-8d21-4060-873a-4d2361a8a919" providerId="AD" clId="Web-{9C5EE994-CBF7-449F-B45F-FD480C92D95B}" dt="2023-06-23T21:59:12.855" v="24"/>
          <ac:spMkLst>
            <pc:docMk/>
            <pc:sldMk cId="3490085659" sldId="373"/>
            <ac:spMk id="140" creationId="{00000000-0000-0000-0000-000000000000}"/>
          </ac:spMkLst>
        </pc:spChg>
        <pc:spChg chg="del">
          <ac:chgData name="Josh Blaney" userId="S::jblaney1@uwyo.edu::da694ccb-8d21-4060-873a-4d2361a8a919" providerId="AD" clId="Web-{9C5EE994-CBF7-449F-B45F-FD480C92D95B}" dt="2023-06-23T21:59:12.620" v="23"/>
          <ac:spMkLst>
            <pc:docMk/>
            <pc:sldMk cId="3490085659" sldId="373"/>
            <ac:spMk id="141" creationId="{00000000-0000-0000-0000-000000000000}"/>
          </ac:spMkLst>
        </pc:spChg>
        <pc:spChg chg="del">
          <ac:chgData name="Josh Blaney" userId="S::jblaney1@uwyo.edu::da694ccb-8d21-4060-873a-4d2361a8a919" providerId="AD" clId="Web-{9C5EE994-CBF7-449F-B45F-FD480C92D95B}" dt="2023-06-23T21:59:12.948" v="25"/>
          <ac:spMkLst>
            <pc:docMk/>
            <pc:sldMk cId="3490085659" sldId="373"/>
            <ac:spMk id="142" creationId="{00000000-0000-0000-0000-000000000000}"/>
          </ac:spMkLst>
        </pc:spChg>
        <pc:spChg chg="del">
          <ac:chgData name="Josh Blaney" userId="S::jblaney1@uwyo.edu::da694ccb-8d21-4060-873a-4d2361a8a919" providerId="AD" clId="Web-{9C5EE994-CBF7-449F-B45F-FD480C92D95B}" dt="2023-06-23T21:59:14.558" v="31"/>
          <ac:spMkLst>
            <pc:docMk/>
            <pc:sldMk cId="3490085659" sldId="373"/>
            <ac:spMk id="143" creationId="{00000000-0000-0000-0000-000000000000}"/>
          </ac:spMkLst>
        </pc:spChg>
        <pc:spChg chg="del">
          <ac:chgData name="Josh Blaney" userId="S::jblaney1@uwyo.edu::da694ccb-8d21-4060-873a-4d2361a8a919" providerId="AD" clId="Web-{9C5EE994-CBF7-449F-B45F-FD480C92D95B}" dt="2023-06-23T21:59:14.058" v="30"/>
          <ac:spMkLst>
            <pc:docMk/>
            <pc:sldMk cId="3490085659" sldId="373"/>
            <ac:spMk id="144" creationId="{00000000-0000-0000-0000-000000000000}"/>
          </ac:spMkLst>
        </pc:spChg>
        <pc:spChg chg="del">
          <ac:chgData name="Josh Blaney" userId="S::jblaney1@uwyo.edu::da694ccb-8d21-4060-873a-4d2361a8a919" providerId="AD" clId="Web-{9C5EE994-CBF7-449F-B45F-FD480C92D95B}" dt="2023-06-23T21:59:13.573" v="29"/>
          <ac:spMkLst>
            <pc:docMk/>
            <pc:sldMk cId="3490085659" sldId="373"/>
            <ac:spMk id="145" creationId="{00000000-0000-0000-0000-000000000000}"/>
          </ac:spMkLst>
        </pc:spChg>
        <pc:spChg chg="del">
          <ac:chgData name="Josh Blaney" userId="S::jblaney1@uwyo.edu::da694ccb-8d21-4060-873a-4d2361a8a919" providerId="AD" clId="Web-{9C5EE994-CBF7-449F-B45F-FD480C92D95B}" dt="2023-06-23T21:59:13.355" v="28"/>
          <ac:spMkLst>
            <pc:docMk/>
            <pc:sldMk cId="3490085659" sldId="373"/>
            <ac:spMk id="146" creationId="{00000000-0000-0000-0000-000000000000}"/>
          </ac:spMkLst>
        </pc:spChg>
        <pc:spChg chg="del">
          <ac:chgData name="Josh Blaney" userId="S::jblaney1@uwyo.edu::da694ccb-8d21-4060-873a-4d2361a8a919" providerId="AD" clId="Web-{9C5EE994-CBF7-449F-B45F-FD480C92D95B}" dt="2023-06-23T21:59:13.136" v="27"/>
          <ac:spMkLst>
            <pc:docMk/>
            <pc:sldMk cId="3490085659" sldId="373"/>
            <ac:spMk id="147" creationId="{00000000-0000-0000-0000-000000000000}"/>
          </ac:spMkLst>
        </pc:spChg>
        <pc:spChg chg="del">
          <ac:chgData name="Josh Blaney" userId="S::jblaney1@uwyo.edu::da694ccb-8d21-4060-873a-4d2361a8a919" providerId="AD" clId="Web-{9C5EE994-CBF7-449F-B45F-FD480C92D95B}" dt="2023-06-23T21:59:13.042" v="26"/>
          <ac:spMkLst>
            <pc:docMk/>
            <pc:sldMk cId="3490085659" sldId="373"/>
            <ac:spMk id="148" creationId="{00000000-0000-0000-0000-000000000000}"/>
          </ac:spMkLst>
        </pc:spChg>
        <pc:spChg chg="del">
          <ac:chgData name="Josh Blaney" userId="S::jblaney1@uwyo.edu::da694ccb-8d21-4060-873a-4d2361a8a919" providerId="AD" clId="Web-{9C5EE994-CBF7-449F-B45F-FD480C92D95B}" dt="2023-06-23T21:59:15.855" v="33"/>
          <ac:spMkLst>
            <pc:docMk/>
            <pc:sldMk cId="3490085659" sldId="373"/>
            <ac:spMk id="149" creationId="{00000000-0000-0000-0000-000000000000}"/>
          </ac:spMkLst>
        </pc:spChg>
        <pc:spChg chg="del">
          <ac:chgData name="Josh Blaney" userId="S::jblaney1@uwyo.edu::da694ccb-8d21-4060-873a-4d2361a8a919" providerId="AD" clId="Web-{9C5EE994-CBF7-449F-B45F-FD480C92D95B}" dt="2023-06-23T21:59:15.261" v="32"/>
          <ac:spMkLst>
            <pc:docMk/>
            <pc:sldMk cId="3490085659" sldId="373"/>
            <ac:spMk id="150" creationId="{00000000-0000-0000-0000-000000000000}"/>
          </ac:spMkLst>
        </pc:spChg>
        <pc:spChg chg="del">
          <ac:chgData name="Josh Blaney" userId="S::jblaney1@uwyo.edu::da694ccb-8d21-4060-873a-4d2361a8a919" providerId="AD" clId="Web-{9C5EE994-CBF7-449F-B45F-FD480C92D95B}" dt="2023-06-23T21:59:17.589" v="36"/>
          <ac:spMkLst>
            <pc:docMk/>
            <pc:sldMk cId="3490085659" sldId="373"/>
            <ac:spMk id="151" creationId="{00000000-0000-0000-0000-000000000000}"/>
          </ac:spMkLst>
        </pc:spChg>
        <pc:spChg chg="del">
          <ac:chgData name="Josh Blaney" userId="S::jblaney1@uwyo.edu::da694ccb-8d21-4060-873a-4d2361a8a919" providerId="AD" clId="Web-{9C5EE994-CBF7-449F-B45F-FD480C92D95B}" dt="2023-06-23T21:59:16.448" v="34"/>
          <ac:spMkLst>
            <pc:docMk/>
            <pc:sldMk cId="3490085659" sldId="373"/>
            <ac:spMk id="152" creationId="{00000000-0000-0000-0000-000000000000}"/>
          </ac:spMkLst>
        </pc:spChg>
        <pc:spChg chg="del">
          <ac:chgData name="Josh Blaney" userId="S::jblaney1@uwyo.edu::da694ccb-8d21-4060-873a-4d2361a8a919" providerId="AD" clId="Web-{9C5EE994-CBF7-449F-B45F-FD480C92D95B}" dt="2023-06-23T21:59:17.105" v="35"/>
          <ac:spMkLst>
            <pc:docMk/>
            <pc:sldMk cId="3490085659" sldId="373"/>
            <ac:spMk id="153" creationId="{00000000-0000-0000-0000-000000000000}"/>
          </ac:spMkLst>
        </pc:spChg>
        <pc:spChg chg="del">
          <ac:chgData name="Josh Blaney" userId="S::jblaney1@uwyo.edu::da694ccb-8d21-4060-873a-4d2361a8a919" providerId="AD" clId="Web-{9C5EE994-CBF7-449F-B45F-FD480C92D95B}" dt="2023-06-23T21:59:18.105" v="37"/>
          <ac:spMkLst>
            <pc:docMk/>
            <pc:sldMk cId="3490085659" sldId="373"/>
            <ac:spMk id="154" creationId="{00000000-0000-0000-0000-000000000000}"/>
          </ac:spMkLst>
        </pc:spChg>
        <pc:spChg chg="del">
          <ac:chgData name="Josh Blaney" userId="S::jblaney1@uwyo.edu::da694ccb-8d21-4060-873a-4d2361a8a919" providerId="AD" clId="Web-{9C5EE994-CBF7-449F-B45F-FD480C92D95B}" dt="2023-06-23T21:59:19.542" v="39"/>
          <ac:spMkLst>
            <pc:docMk/>
            <pc:sldMk cId="3490085659" sldId="373"/>
            <ac:spMk id="155" creationId="{00000000-0000-0000-0000-000000000000}"/>
          </ac:spMkLst>
        </pc:spChg>
        <pc:spChg chg="del">
          <ac:chgData name="Josh Blaney" userId="S::jblaney1@uwyo.edu::da694ccb-8d21-4060-873a-4d2361a8a919" providerId="AD" clId="Web-{9C5EE994-CBF7-449F-B45F-FD480C92D95B}" dt="2023-06-23T21:59:22.824" v="41"/>
          <ac:spMkLst>
            <pc:docMk/>
            <pc:sldMk cId="3490085659" sldId="373"/>
            <ac:spMk id="156" creationId="{00000000-0000-0000-0000-000000000000}"/>
          </ac:spMkLst>
        </pc:spChg>
        <pc:spChg chg="del">
          <ac:chgData name="Josh Blaney" userId="S::jblaney1@uwyo.edu::da694ccb-8d21-4060-873a-4d2361a8a919" providerId="AD" clId="Web-{9C5EE994-CBF7-449F-B45F-FD480C92D95B}" dt="2023-06-23T21:59:18.730" v="38"/>
          <ac:spMkLst>
            <pc:docMk/>
            <pc:sldMk cId="3490085659" sldId="373"/>
            <ac:spMk id="157" creationId="{00000000-0000-0000-0000-000000000000}"/>
          </ac:spMkLst>
        </pc:spChg>
        <pc:spChg chg="del">
          <ac:chgData name="Josh Blaney" userId="S::jblaney1@uwyo.edu::da694ccb-8d21-4060-873a-4d2361a8a919" providerId="AD" clId="Web-{9C5EE994-CBF7-449F-B45F-FD480C92D95B}" dt="2023-06-23T21:59:22.652" v="40"/>
          <ac:spMkLst>
            <pc:docMk/>
            <pc:sldMk cId="3490085659" sldId="373"/>
            <ac:spMk id="158" creationId="{00000000-0000-0000-0000-000000000000}"/>
          </ac:spMkLst>
        </pc:spChg>
        <pc:spChg chg="del">
          <ac:chgData name="Josh Blaney" userId="S::jblaney1@uwyo.edu::da694ccb-8d21-4060-873a-4d2361a8a919" providerId="AD" clId="Web-{9C5EE994-CBF7-449F-B45F-FD480C92D95B}" dt="2023-06-23T21:59:24.089" v="42"/>
          <ac:spMkLst>
            <pc:docMk/>
            <pc:sldMk cId="3490085659" sldId="373"/>
            <ac:spMk id="159" creationId="{00000000-0000-0000-0000-000000000000}"/>
          </ac:spMkLst>
        </pc:spChg>
        <pc:spChg chg="del">
          <ac:chgData name="Josh Blaney" userId="S::jblaney1@uwyo.edu::da694ccb-8d21-4060-873a-4d2361a8a919" providerId="AD" clId="Web-{9C5EE994-CBF7-449F-B45F-FD480C92D95B}" dt="2023-06-23T21:59:29.261" v="48"/>
          <ac:spMkLst>
            <pc:docMk/>
            <pc:sldMk cId="3490085659" sldId="373"/>
            <ac:spMk id="160" creationId="{00000000-0000-0000-0000-000000000000}"/>
          </ac:spMkLst>
        </pc:spChg>
        <pc:spChg chg="mod">
          <ac:chgData name="Josh Blaney" userId="S::jblaney1@uwyo.edu::da694ccb-8d21-4060-873a-4d2361a8a919" providerId="AD" clId="Web-{9C5EE994-CBF7-449F-B45F-FD480C92D95B}" dt="2023-06-23T22:00:45.060" v="51" actId="20577"/>
          <ac:spMkLst>
            <pc:docMk/>
            <pc:sldMk cId="3490085659" sldId="373"/>
            <ac:spMk id="186" creationId="{00000000-0000-0000-0000-000000000000}"/>
          </ac:spMkLst>
        </pc:spChg>
        <pc:cxnChg chg="del">
          <ac:chgData name="Josh Blaney" userId="S::jblaney1@uwyo.edu::da694ccb-8d21-4060-873a-4d2361a8a919" providerId="AD" clId="Web-{9C5EE994-CBF7-449F-B45F-FD480C92D95B}" dt="2023-06-23T21:59:24.652" v="43"/>
          <ac:cxnSpMkLst>
            <pc:docMk/>
            <pc:sldMk cId="3490085659" sldId="373"/>
            <ac:cxnSpMk id="7" creationId="{00000000-0000-0000-0000-000000000000}"/>
          </ac:cxnSpMkLst>
        </pc:cxnChg>
        <pc:cxnChg chg="del mod">
          <ac:chgData name="Josh Blaney" userId="S::jblaney1@uwyo.edu::da694ccb-8d21-4060-873a-4d2361a8a919" providerId="AD" clId="Web-{9C5EE994-CBF7-449F-B45F-FD480C92D95B}" dt="2023-06-23T21:59:25.542" v="44"/>
          <ac:cxnSpMkLst>
            <pc:docMk/>
            <pc:sldMk cId="3490085659" sldId="373"/>
            <ac:cxnSpMk id="10" creationId="{00000000-0000-0000-0000-000000000000}"/>
          </ac:cxnSpMkLst>
        </pc:cxnChg>
        <pc:cxnChg chg="del">
          <ac:chgData name="Josh Blaney" userId="S::jblaney1@uwyo.edu::da694ccb-8d21-4060-873a-4d2361a8a919" providerId="AD" clId="Web-{9C5EE994-CBF7-449F-B45F-FD480C92D95B}" dt="2023-06-23T21:59:27.230" v="46"/>
          <ac:cxnSpMkLst>
            <pc:docMk/>
            <pc:sldMk cId="3490085659" sldId="373"/>
            <ac:cxnSpMk id="52" creationId="{00000000-0000-0000-0000-000000000000}"/>
          </ac:cxnSpMkLst>
        </pc:cxnChg>
      </pc:sldChg>
    </pc:docChg>
  </pc:docChgLst>
  <pc:docChgLst>
    <pc:chgData name="Josh Blaney" userId="S::jblaney1@uwyo.edu::da694ccb-8d21-4060-873a-4d2361a8a919" providerId="AD" clId="Web-{D7EF2952-FABC-423D-A5A9-42CB568C4FCC}"/>
    <pc:docChg chg="modSld">
      <pc:chgData name="Josh Blaney" userId="S::jblaney1@uwyo.edu::da694ccb-8d21-4060-873a-4d2361a8a919" providerId="AD" clId="Web-{D7EF2952-FABC-423D-A5A9-42CB568C4FCC}" dt="2023-06-27T14:45:41.867" v="56" actId="20577"/>
      <pc:docMkLst>
        <pc:docMk/>
      </pc:docMkLst>
      <pc:sldChg chg="modSp">
        <pc:chgData name="Josh Blaney" userId="S::jblaney1@uwyo.edu::da694ccb-8d21-4060-873a-4d2361a8a919" providerId="AD" clId="Web-{D7EF2952-FABC-423D-A5A9-42CB568C4FCC}" dt="2023-06-27T14:45:41.867" v="56" actId="20577"/>
        <pc:sldMkLst>
          <pc:docMk/>
          <pc:sldMk cId="0" sldId="267"/>
        </pc:sldMkLst>
        <pc:spChg chg="mod">
          <ac:chgData name="Josh Blaney" userId="S::jblaney1@uwyo.edu::da694ccb-8d21-4060-873a-4d2361a8a919" providerId="AD" clId="Web-{D7EF2952-FABC-423D-A5A9-42CB568C4FCC}" dt="2023-06-27T14:45:41.867" v="56" actId="20577"/>
          <ac:spMkLst>
            <pc:docMk/>
            <pc:sldMk cId="0" sldId="267"/>
            <ac:spMk id="16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d17db65c4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d17db65c4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d190c0a6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d190c0a6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48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d190c0a6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d190c0a6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561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99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772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11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237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28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9064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40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d190c0a6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d190c0a6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d17db65c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d17db65c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d17db65c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d17db65c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422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d17db65c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d17db65c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026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069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886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629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938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478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120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d190c0a69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d190c0a6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573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250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239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516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03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304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d17db6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d17db6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953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d17db65c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d17db65c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82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d17db65c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d17db65c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023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d17db65c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d17db65c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d190c0a6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d190c0a6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d17db65c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d17db65c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043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d17db65c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d17db65c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59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d17db65c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d17db65c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94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d17db65c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d17db65c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899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d17db65c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d17db65c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992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d17db65c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d17db65c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ed17db65c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ed17db65c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e5e139833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e5e139833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255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5e139833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5e139833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431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b3d3eef6bd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b3d3eef6b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742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d190c0a6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d190c0a6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19147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b3d3eef6b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b3d3eef6b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673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d17db65c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d17db65c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a297211a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a297211a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37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ad56644d52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ad56644d52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185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492e499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492e499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6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8597e17863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8597e17863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764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d17db65c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d17db65c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6705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a297211a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a297211a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300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5ac9a7288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5ac9a7288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789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a1285812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a1285812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428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d190c0a6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d190c0a6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7599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ed190c0a69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ed190c0a69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d190c0a6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d190c0a6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5485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d17db65c4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d17db65c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045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d190c0a6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d190c0a6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982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d190c0a6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d190c0a6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86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d190c0a6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d190c0a6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763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109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36140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677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54949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13409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974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68152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36124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47671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6287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6529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6389348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10.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8.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md4sg.com/workinggroups/data.html"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hyperlink" Target="https://insitro.com/"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s://www.engageli.com/" TargetMode="External"/><Relationship Id="rId4" Type="http://schemas.openxmlformats.org/officeDocument/2006/relationships/hyperlink" Target="https://www.coursera.org/"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hyperlink" Target="https://www.law.georgetown.edu/privacy-technology-center/events/color-of-surveillance-2019/"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hyperlink" Target="https://venturebeat.com/2020/08/27/the-utopian-promise-and-dystopian-potential-of-real-time-detection-of-police-fire-and-medical-emergencies/" TargetMode="External"/><Relationship Id="rId5" Type="http://schemas.openxmlformats.org/officeDocument/2006/relationships/image" Target="../media/image38.png"/><Relationship Id="rId4" Type="http://schemas.openxmlformats.org/officeDocument/2006/relationships/hyperlink" Target="https://venturebeat.com/2019/11/11/ai-ethics-is-all-about-power/"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deepskieslab.com/" TargetMode="External"/><Relationship Id="rId7"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hyperlink" Target="https://www.particlesforjustice.org/" TargetMode="External"/><Relationship Id="rId5" Type="http://schemas.openxmlformats.org/officeDocument/2006/relationships/hyperlink" Target="https://thisisblacklight.com/" TargetMode="External"/><Relationship Id="rId4" Type="http://schemas.openxmlformats.org/officeDocument/2006/relationships/hyperlink" Target="https://www.fnal.gov/"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rot="10800000">
            <a:off x="6508275" y="25"/>
            <a:ext cx="2668800" cy="2321400"/>
          </a:xfrm>
          <a:prstGeom prst="rtTriangle">
            <a:avLst/>
          </a:prstGeom>
          <a:solidFill>
            <a:srgbClr val="26B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0" y="3721500"/>
            <a:ext cx="1634700" cy="1422000"/>
          </a:xfrm>
          <a:prstGeom prst="rtTriangle">
            <a:avLst/>
          </a:prstGeom>
          <a:solidFill>
            <a:srgbClr val="2DB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p:nvPr/>
        </p:nvSpPr>
        <p:spPr>
          <a:xfrm>
            <a:off x="685800" y="1143000"/>
            <a:ext cx="8229600" cy="2514600"/>
          </a:xfrm>
          <a:prstGeom prst="rect">
            <a:avLst/>
          </a:prstGeom>
          <a:noFill/>
          <a:ln>
            <a:noFill/>
          </a:ln>
        </p:spPr>
        <p:txBody>
          <a:bodyPr spcFirstLastPara="1" wrap="square" lIns="0" tIns="0" rIns="0" bIns="0" anchor="ctr" anchorCtr="0">
            <a:normAutofit/>
          </a:bodyPr>
          <a:lstStyle/>
          <a:p>
            <a:r>
              <a:rPr lang="en" sz="6000" dirty="0">
                <a:latin typeface="Rubik Medium"/>
                <a:ea typeface="Rubik Medium"/>
                <a:cs typeface="Rubik Medium"/>
                <a:sym typeface="Rubik Medium"/>
              </a:rPr>
              <a:t>Machine Learning Fundamentals</a:t>
            </a:r>
            <a:endParaRPr lang="en-US" sz="6000" dirty="0">
              <a:latin typeface="Rubik Medium"/>
              <a:ea typeface="Rubik Medium"/>
              <a:cs typeface="Rubik Medium"/>
              <a:sym typeface="Rubik Medium"/>
            </a:endParaRPr>
          </a:p>
        </p:txBody>
      </p:sp>
      <p:sp>
        <p:nvSpPr>
          <p:cNvPr id="57" name="Google Shape;57;p13"/>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58823"/>
            </a:gs>
            <a:gs pos="100000">
              <a:srgbClr val="EF5757"/>
            </a:gs>
          </a:gsLst>
          <a:lin ang="10800025" scaled="0"/>
        </a:gradFill>
        <a:effectLst/>
      </p:bgPr>
    </p:bg>
    <p:spTree>
      <p:nvGrpSpPr>
        <p:cNvPr id="1" name="Shape 119"/>
        <p:cNvGrpSpPr/>
        <p:nvPr/>
      </p:nvGrpSpPr>
      <p:grpSpPr>
        <a:xfrm>
          <a:off x="0" y="0"/>
          <a:ext cx="0" cy="0"/>
          <a:chOff x="0" y="0"/>
          <a:chExt cx="0" cy="0"/>
        </a:xfrm>
      </p:grpSpPr>
      <p:sp>
        <p:nvSpPr>
          <p:cNvPr id="120" name="Google Shape;120;p20"/>
          <p:cNvSpPr txBox="1"/>
          <p:nvPr/>
        </p:nvSpPr>
        <p:spPr>
          <a:xfrm>
            <a:off x="1941705" y="2057400"/>
            <a:ext cx="5685000" cy="794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800">
                <a:solidFill>
                  <a:srgbClr val="FFFFFF"/>
                </a:solidFill>
                <a:latin typeface="Rubik Medium"/>
                <a:ea typeface="Rubik Medium"/>
                <a:cs typeface="Rubik Medium"/>
                <a:sym typeface="Rubik Medium"/>
              </a:rPr>
              <a:t>Neural Networks</a:t>
            </a:r>
            <a:endParaRPr sz="4800">
              <a:solidFill>
                <a:srgbClr val="FFFFFF"/>
              </a:solidFill>
              <a:latin typeface="Rubik Medium"/>
              <a:ea typeface="Rubik Medium"/>
              <a:cs typeface="Rubik Medium"/>
              <a:sym typeface="Rubik Medium"/>
            </a:endParaRPr>
          </a:p>
        </p:txBody>
      </p:sp>
      <p:sp>
        <p:nvSpPr>
          <p:cNvPr id="121" name="Google Shape;121;p20"/>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F3F3F3"/>
              </a:solidFill>
            </a:endParaRPr>
          </a:p>
        </p:txBody>
      </p:sp>
    </p:spTree>
    <p:extLst>
      <p:ext uri="{BB962C8B-B14F-4D97-AF65-F5344CB8AC3E}">
        <p14:creationId xmlns:p14="http://schemas.microsoft.com/office/powerpoint/2010/main" val="198116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p:nvPr/>
        </p:nvSpPr>
        <p:spPr>
          <a:xfrm>
            <a:off x="685800" y="914400"/>
            <a:ext cx="4343400" cy="3924151"/>
          </a:xfrm>
          <a:prstGeom prst="rect">
            <a:avLst/>
          </a:prstGeom>
          <a:noFill/>
          <a:ln>
            <a:noFill/>
          </a:ln>
        </p:spPr>
        <p:txBody>
          <a:bodyPr spcFirstLastPara="1" wrap="square" lIns="0" tIns="0" rIns="0" bIns="0" anchor="t" anchorCtr="0">
            <a:spAutoFit/>
          </a:bodyPr>
          <a:lstStyle/>
          <a:p>
            <a:pPr marL="101600">
              <a:spcAft>
                <a:spcPts val="600"/>
              </a:spcAft>
              <a:buSzPts val="2000"/>
            </a:pPr>
            <a:r>
              <a:rPr lang="en" sz="2000">
                <a:latin typeface="Roboto"/>
                <a:ea typeface="Roboto"/>
                <a:cs typeface="Roboto"/>
                <a:sym typeface="Roboto"/>
              </a:rPr>
              <a:t>Neural Networks:</a:t>
            </a:r>
            <a:endParaRPr lang="en-US"/>
          </a:p>
          <a:p>
            <a:pPr marL="457200" lvl="0" indent="-355600" algn="l">
              <a:spcAft>
                <a:spcPts val="600"/>
              </a:spcAft>
              <a:buSzPts val="2000"/>
              <a:buFont typeface="Roboto"/>
              <a:buChar char="●"/>
            </a:pPr>
            <a:r>
              <a:rPr lang="en" sz="2000">
                <a:latin typeface="Roboto"/>
                <a:ea typeface="Roboto"/>
                <a:cs typeface="Roboto"/>
                <a:sym typeface="Roboto"/>
              </a:rPr>
              <a:t>Are a model architecture common in ML </a:t>
            </a:r>
          </a:p>
          <a:p>
            <a:pPr marL="457200" lvl="0" indent="-355600" algn="l">
              <a:spcAft>
                <a:spcPts val="600"/>
              </a:spcAft>
              <a:buSzPts val="2000"/>
              <a:buFont typeface="Roboto"/>
              <a:buChar char="●"/>
            </a:pPr>
            <a:r>
              <a:rPr lang="en" sz="2000">
                <a:latin typeface="Roboto"/>
                <a:ea typeface="Roboto"/>
                <a:cs typeface="Roboto"/>
                <a:sym typeface="Roboto"/>
              </a:rPr>
              <a:t>Are computational graphs</a:t>
            </a:r>
            <a:endParaRPr lang="en"/>
          </a:p>
          <a:p>
            <a:pPr marL="457200" lvl="0" indent="-355600" algn="l" rtl="0">
              <a:spcAft>
                <a:spcPts val="600"/>
              </a:spcAft>
              <a:buSzPts val="2000"/>
              <a:buFont typeface="Roboto"/>
              <a:buChar char="●"/>
            </a:pPr>
            <a:r>
              <a:rPr lang="en" sz="2000">
                <a:latin typeface="Roboto"/>
                <a:ea typeface="Roboto"/>
                <a:cs typeface="Roboto"/>
                <a:sym typeface="Roboto"/>
              </a:rPr>
              <a:t>Find patterns in data</a:t>
            </a:r>
          </a:p>
          <a:p>
            <a:pPr marL="457200" indent="-355600">
              <a:spcAft>
                <a:spcPts val="600"/>
              </a:spcAft>
              <a:buSzPts val="2000"/>
              <a:buFont typeface="Roboto"/>
              <a:buChar char="●"/>
            </a:pPr>
            <a:r>
              <a:rPr lang="en" sz="2000">
                <a:latin typeface="Roboto"/>
                <a:ea typeface="Roboto"/>
                <a:cs typeface="Roboto"/>
                <a:sym typeface="Roboto"/>
              </a:rPr>
              <a:t>Save calculations that find those patterns</a:t>
            </a:r>
          </a:p>
          <a:p>
            <a:pPr marL="457200" indent="-355600">
              <a:spcAft>
                <a:spcPts val="600"/>
              </a:spcAft>
              <a:buSzPts val="2000"/>
              <a:buFont typeface="Roboto"/>
              <a:buChar char="●"/>
            </a:pPr>
            <a:r>
              <a:rPr lang="en" sz="2000">
                <a:latin typeface="Roboto"/>
                <a:ea typeface="Roboto"/>
                <a:cs typeface="Roboto"/>
                <a:sym typeface="Roboto"/>
              </a:rPr>
              <a:t>Can be updated to find different solutions to one problem</a:t>
            </a:r>
          </a:p>
          <a:p>
            <a:pPr marL="457200" indent="-355600">
              <a:spcAft>
                <a:spcPts val="600"/>
              </a:spcAft>
              <a:buSzPts val="2000"/>
              <a:buFont typeface="Roboto"/>
              <a:buChar char="●"/>
            </a:pPr>
            <a:r>
              <a:rPr lang="en" sz="2000">
                <a:latin typeface="Roboto"/>
                <a:ea typeface="Roboto"/>
                <a:cs typeface="Roboto"/>
                <a:sym typeface="Roboto"/>
              </a:rPr>
              <a:t>Are only as good as the data used to create them</a:t>
            </a:r>
            <a:endParaRPr lang="en" sz="2000">
              <a:latin typeface="Roboto"/>
              <a:ea typeface="Roboto"/>
              <a:cs typeface="Roboto"/>
            </a:endParaRPr>
          </a:p>
        </p:txBody>
      </p:sp>
      <p:sp>
        <p:nvSpPr>
          <p:cNvPr id="165" name="Google Shape;165;p24"/>
          <p:cNvSpPr txBox="1"/>
          <p:nvPr/>
        </p:nvSpPr>
        <p:spPr>
          <a:xfrm>
            <a:off x="6858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What is a Neural Network?</a:t>
            </a:r>
            <a:endParaRPr sz="3600">
              <a:latin typeface="Rubik Medium"/>
              <a:ea typeface="Rubik Medium"/>
              <a:cs typeface="Rubik Medium"/>
              <a:sym typeface="Rubik Medium"/>
            </a:endParaRPr>
          </a:p>
        </p:txBody>
      </p:sp>
      <p:sp>
        <p:nvSpPr>
          <p:cNvPr id="166" name="Google Shape;166;p24"/>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 name="Google Shape;167;p24"/>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grpSp>
        <p:nvGrpSpPr>
          <p:cNvPr id="2" name="Group 1"/>
          <p:cNvGrpSpPr/>
          <p:nvPr/>
        </p:nvGrpSpPr>
        <p:grpSpPr>
          <a:xfrm>
            <a:off x="5539450" y="1302274"/>
            <a:ext cx="3200400" cy="3236288"/>
            <a:chOff x="5539450" y="1302274"/>
            <a:chExt cx="3200400" cy="3236288"/>
          </a:xfrm>
        </p:grpSpPr>
        <p:sp>
          <p:nvSpPr>
            <p:cNvPr id="14" name="Google Shape;129;p21"/>
            <p:cNvSpPr/>
            <p:nvPr/>
          </p:nvSpPr>
          <p:spPr>
            <a:xfrm>
              <a:off x="5539450" y="1302274"/>
              <a:ext cx="3200400" cy="3200400"/>
            </a:xfrm>
            <a:prstGeom prst="ellipse">
              <a:avLst/>
            </a:prstGeom>
            <a:solidFill>
              <a:srgbClr val="00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p21"/>
            <p:cNvSpPr/>
            <p:nvPr/>
          </p:nvSpPr>
          <p:spPr>
            <a:xfrm>
              <a:off x="5794225" y="1791605"/>
              <a:ext cx="2743200" cy="2743200"/>
            </a:xfrm>
            <a:prstGeom prst="ellipse">
              <a:avLst/>
            </a:prstGeom>
            <a:solidFill>
              <a:srgbClr val="6DD0D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1;p21"/>
            <p:cNvSpPr/>
            <p:nvPr/>
          </p:nvSpPr>
          <p:spPr>
            <a:xfrm>
              <a:off x="6032467" y="2248805"/>
              <a:ext cx="2286000" cy="2286000"/>
            </a:xfrm>
            <a:prstGeom prst="ellipse">
              <a:avLst/>
            </a:prstGeom>
            <a:solidFill>
              <a:srgbClr val="26BDC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p21"/>
            <p:cNvSpPr txBox="1"/>
            <p:nvPr/>
          </p:nvSpPr>
          <p:spPr>
            <a:xfrm>
              <a:off x="6313825" y="2391588"/>
              <a:ext cx="170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Machine Learning</a:t>
              </a:r>
              <a:endParaRPr/>
            </a:p>
          </p:txBody>
        </p:sp>
        <p:sp>
          <p:nvSpPr>
            <p:cNvPr id="18" name="Google Shape;133;p21"/>
            <p:cNvSpPr txBox="1"/>
            <p:nvPr/>
          </p:nvSpPr>
          <p:spPr>
            <a:xfrm>
              <a:off x="6069817" y="1934984"/>
              <a:ext cx="221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Artificial Intelligence</a:t>
              </a:r>
              <a:endParaRPr/>
            </a:p>
          </p:txBody>
        </p:sp>
        <p:sp>
          <p:nvSpPr>
            <p:cNvPr id="19" name="Google Shape;134;p21"/>
            <p:cNvSpPr/>
            <p:nvPr/>
          </p:nvSpPr>
          <p:spPr>
            <a:xfrm>
              <a:off x="6251425" y="2709762"/>
              <a:ext cx="1828800" cy="1828800"/>
            </a:xfrm>
            <a:prstGeom prst="ellipse">
              <a:avLst/>
            </a:prstGeom>
            <a:solidFill>
              <a:srgbClr val="0097A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5;p21"/>
            <p:cNvSpPr txBox="1"/>
            <p:nvPr/>
          </p:nvSpPr>
          <p:spPr>
            <a:xfrm>
              <a:off x="6333325" y="1414554"/>
              <a:ext cx="1665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Computer Science</a:t>
              </a:r>
              <a:endParaRPr/>
            </a:p>
          </p:txBody>
        </p:sp>
        <p:sp>
          <p:nvSpPr>
            <p:cNvPr id="21" name="Google Shape;136;p21"/>
            <p:cNvSpPr txBox="1"/>
            <p:nvPr/>
          </p:nvSpPr>
          <p:spPr>
            <a:xfrm>
              <a:off x="6460075" y="3208512"/>
              <a:ext cx="1411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t>Neural Networks</a:t>
              </a:r>
              <a:endParaRPr sz="2100"/>
            </a:p>
          </p:txBody>
        </p:sp>
      </p:grpSp>
    </p:spTree>
    <p:extLst>
      <p:ext uri="{BB962C8B-B14F-4D97-AF65-F5344CB8AC3E}">
        <p14:creationId xmlns:p14="http://schemas.microsoft.com/office/powerpoint/2010/main" val="3193264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Parts of a </a:t>
            </a:r>
            <a:r>
              <a:rPr lang="en-US" sz="3600" b="1">
                <a:latin typeface="Roboto"/>
                <a:ea typeface="Roboto"/>
                <a:cs typeface="Roboto"/>
                <a:sym typeface="Roboto"/>
              </a:rPr>
              <a:t>Neural Network</a:t>
            </a: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9" name="Oval 68"/>
          <p:cNvSpPr/>
          <p:nvPr/>
        </p:nvSpPr>
        <p:spPr>
          <a:xfrm>
            <a:off x="6864927" y="426004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265956" y="1094748"/>
            <a:ext cx="7339440" cy="3989032"/>
            <a:chOff x="1265956" y="1094748"/>
            <a:chExt cx="7339440" cy="3989032"/>
          </a:xfrm>
        </p:grpSpPr>
        <p:grpSp>
          <p:nvGrpSpPr>
            <p:cNvPr id="2" name="Group 1"/>
            <p:cNvGrpSpPr/>
            <p:nvPr/>
          </p:nvGrpSpPr>
          <p:grpSpPr>
            <a:xfrm>
              <a:off x="1265956" y="1094748"/>
              <a:ext cx="7339440" cy="3989032"/>
              <a:chOff x="1265956" y="1094748"/>
              <a:chExt cx="7339440" cy="3989032"/>
            </a:xfrm>
          </p:grpSpPr>
          <p:grpSp>
            <p:nvGrpSpPr>
              <p:cNvPr id="139" name="Group 138"/>
              <p:cNvGrpSpPr/>
              <p:nvPr/>
            </p:nvGrpSpPr>
            <p:grpSpPr>
              <a:xfrm>
                <a:off x="3429000" y="1094748"/>
                <a:ext cx="2743200" cy="764977"/>
                <a:chOff x="3027189" y="1121673"/>
                <a:chExt cx="2743200" cy="764977"/>
              </a:xfrm>
            </p:grpSpPr>
            <p:sp>
              <p:nvSpPr>
                <p:cNvPr id="73" name="Oval 72"/>
                <p:cNvSpPr/>
                <p:nvPr/>
              </p:nvSpPr>
              <p:spPr>
                <a:xfrm>
                  <a:off x="3255789" y="112167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084589" y="112167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p:cNvCxnSpPr>
                  <a:stCxn id="73" idx="6"/>
                  <a:endCxn id="76" idx="2"/>
                </p:cNvCxnSpPr>
                <p:nvPr/>
              </p:nvCxnSpPr>
              <p:spPr>
                <a:xfrm>
                  <a:off x="3712989" y="1350273"/>
                  <a:ext cx="13716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5" name="TextBox 134"/>
                <p:cNvSpPr txBox="1"/>
                <p:nvPr/>
              </p:nvSpPr>
              <p:spPr>
                <a:xfrm>
                  <a:off x="3027189" y="1578873"/>
                  <a:ext cx="914400" cy="307777"/>
                </a:xfrm>
                <a:prstGeom prst="rect">
                  <a:avLst/>
                </a:prstGeom>
                <a:noFill/>
              </p:spPr>
              <p:txBody>
                <a:bodyPr wrap="square" rtlCol="0">
                  <a:spAutoFit/>
                </a:bodyPr>
                <a:lstStyle/>
                <a:p>
                  <a:pPr algn="ctr"/>
                  <a:r>
                    <a:rPr lang="en-US"/>
                    <a:t>Neuron 1</a:t>
                  </a:r>
                </a:p>
              </p:txBody>
            </p:sp>
            <p:sp>
              <p:nvSpPr>
                <p:cNvPr id="80" name="TextBox 79"/>
                <p:cNvSpPr txBox="1"/>
                <p:nvPr/>
              </p:nvSpPr>
              <p:spPr>
                <a:xfrm>
                  <a:off x="4855989" y="1578872"/>
                  <a:ext cx="914400" cy="307777"/>
                </a:xfrm>
                <a:prstGeom prst="rect">
                  <a:avLst/>
                </a:prstGeom>
                <a:noFill/>
              </p:spPr>
              <p:txBody>
                <a:bodyPr wrap="square" rtlCol="0">
                  <a:spAutoFit/>
                </a:bodyPr>
                <a:lstStyle/>
                <a:p>
                  <a:pPr algn="ctr"/>
                  <a:r>
                    <a:rPr lang="en-US"/>
                    <a:t>Neuron 2</a:t>
                  </a:r>
                </a:p>
              </p:txBody>
            </p:sp>
            <p:sp>
              <p:nvSpPr>
                <p:cNvPr id="136" name="TextBox 135"/>
                <p:cNvSpPr txBox="1"/>
                <p:nvPr/>
              </p:nvSpPr>
              <p:spPr>
                <a:xfrm>
                  <a:off x="3712989" y="1121673"/>
                  <a:ext cx="1371600" cy="230832"/>
                </a:xfrm>
                <a:prstGeom prst="rect">
                  <a:avLst/>
                </a:prstGeom>
                <a:noFill/>
              </p:spPr>
              <p:txBody>
                <a:bodyPr wrap="square" rtlCol="0">
                  <a:spAutoFit/>
                </a:bodyPr>
                <a:lstStyle/>
                <a:p>
                  <a:pPr algn="ctr"/>
                  <a:r>
                    <a:rPr lang="en-US" sz="900"/>
                    <a:t>Weighted Connection</a:t>
                  </a:r>
                </a:p>
              </p:txBody>
            </p:sp>
          </p:grpSp>
          <p:grpSp>
            <p:nvGrpSpPr>
              <p:cNvPr id="140" name="Group 139"/>
              <p:cNvGrpSpPr/>
              <p:nvPr/>
            </p:nvGrpSpPr>
            <p:grpSpPr>
              <a:xfrm>
                <a:off x="1265956" y="2065548"/>
                <a:ext cx="7339440" cy="3018232"/>
                <a:chOff x="987119" y="2029694"/>
                <a:chExt cx="7339440" cy="3018232"/>
              </a:xfrm>
            </p:grpSpPr>
            <p:sp>
              <p:nvSpPr>
                <p:cNvPr id="10" name="Oval 9"/>
                <p:cNvSpPr/>
                <p:nvPr/>
              </p:nvSpPr>
              <p:spPr>
                <a:xfrm>
                  <a:off x="2007163" y="315774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93163" y="224734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293163" y="315774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00090" y="422052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579163" y="224534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79163" y="3157747"/>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a:stCxn id="10" idx="6"/>
                </p:cNvCxnSpPr>
                <p:nvPr/>
              </p:nvCxnSpPr>
              <p:spPr>
                <a:xfrm flipV="1">
                  <a:off x="2464363" y="2929147"/>
                  <a:ext cx="685800" cy="4572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0" idx="6"/>
                </p:cNvCxnSpPr>
                <p:nvPr/>
              </p:nvCxnSpPr>
              <p:spPr>
                <a:xfrm>
                  <a:off x="2464363" y="3386347"/>
                  <a:ext cx="685800" cy="4572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endCxn id="13" idx="2"/>
                </p:cNvCxnSpPr>
                <p:nvPr/>
              </p:nvCxnSpPr>
              <p:spPr>
                <a:xfrm flipV="1">
                  <a:off x="3607363" y="2475947"/>
                  <a:ext cx="685800" cy="4532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endCxn id="14" idx="2"/>
                </p:cNvCxnSpPr>
                <p:nvPr/>
              </p:nvCxnSpPr>
              <p:spPr>
                <a:xfrm>
                  <a:off x="3607363" y="2929147"/>
                  <a:ext cx="685800" cy="4572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endCxn id="14" idx="2"/>
                </p:cNvCxnSpPr>
                <p:nvPr/>
              </p:nvCxnSpPr>
              <p:spPr>
                <a:xfrm flipV="1">
                  <a:off x="3607363" y="3386347"/>
                  <a:ext cx="685800" cy="45720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 name="Curved Connector 33"/>
                <p:cNvCxnSpPr>
                  <a:endCxn id="15" idx="2"/>
                </p:cNvCxnSpPr>
                <p:nvPr/>
              </p:nvCxnSpPr>
              <p:spPr>
                <a:xfrm>
                  <a:off x="3601862" y="2917043"/>
                  <a:ext cx="698228" cy="153207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endCxn id="13" idx="2"/>
                </p:cNvCxnSpPr>
                <p:nvPr/>
              </p:nvCxnSpPr>
              <p:spPr>
                <a:xfrm flipV="1">
                  <a:off x="3607363" y="2475947"/>
                  <a:ext cx="685800" cy="136760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9" name="Curved Connector 38"/>
                <p:cNvCxnSpPr>
                  <a:endCxn id="15" idx="2"/>
                </p:cNvCxnSpPr>
                <p:nvPr/>
              </p:nvCxnSpPr>
              <p:spPr>
                <a:xfrm>
                  <a:off x="3603287" y="3846588"/>
                  <a:ext cx="696803" cy="602532"/>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2" name="Curved Connector 41"/>
                <p:cNvCxnSpPr>
                  <a:stCxn id="13" idx="6"/>
                </p:cNvCxnSpPr>
                <p:nvPr/>
              </p:nvCxnSpPr>
              <p:spPr>
                <a:xfrm>
                  <a:off x="4750363" y="2475947"/>
                  <a:ext cx="685800" cy="4532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Curved Connector 43"/>
                <p:cNvCxnSpPr>
                  <a:stCxn id="13" idx="6"/>
                </p:cNvCxnSpPr>
                <p:nvPr/>
              </p:nvCxnSpPr>
              <p:spPr>
                <a:xfrm>
                  <a:off x="4750363" y="2475947"/>
                  <a:ext cx="685800" cy="13636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Curved Connector 45"/>
                <p:cNvCxnSpPr>
                  <a:stCxn id="14" idx="6"/>
                </p:cNvCxnSpPr>
                <p:nvPr/>
              </p:nvCxnSpPr>
              <p:spPr>
                <a:xfrm flipV="1">
                  <a:off x="4750363" y="2929147"/>
                  <a:ext cx="685800" cy="4572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4" idx="6"/>
                </p:cNvCxnSpPr>
                <p:nvPr/>
              </p:nvCxnSpPr>
              <p:spPr>
                <a:xfrm>
                  <a:off x="4750363" y="3386347"/>
                  <a:ext cx="685800" cy="4532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5" idx="6"/>
                </p:cNvCxnSpPr>
                <p:nvPr/>
              </p:nvCxnSpPr>
              <p:spPr>
                <a:xfrm flipV="1">
                  <a:off x="4757290" y="2925147"/>
                  <a:ext cx="681726" cy="15239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2" name="Curved Connector 51"/>
                <p:cNvCxnSpPr>
                  <a:stCxn id="15" idx="6"/>
                </p:cNvCxnSpPr>
                <p:nvPr/>
              </p:nvCxnSpPr>
              <p:spPr>
                <a:xfrm flipV="1">
                  <a:off x="4757290" y="3848384"/>
                  <a:ext cx="681726" cy="60073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4" name="Curved Connector 53"/>
                <p:cNvCxnSpPr>
                  <a:endCxn id="18" idx="2"/>
                </p:cNvCxnSpPr>
                <p:nvPr/>
              </p:nvCxnSpPr>
              <p:spPr>
                <a:xfrm flipV="1">
                  <a:off x="5893363" y="2473947"/>
                  <a:ext cx="685800" cy="4552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endCxn id="19" idx="2"/>
                </p:cNvCxnSpPr>
                <p:nvPr/>
              </p:nvCxnSpPr>
              <p:spPr>
                <a:xfrm>
                  <a:off x="5893363" y="2929147"/>
                  <a:ext cx="685800" cy="4572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p:cNvCxnSpPr>
                  <a:endCxn id="69" idx="2"/>
                </p:cNvCxnSpPr>
                <p:nvPr/>
              </p:nvCxnSpPr>
              <p:spPr>
                <a:xfrm rot="16200000" flipH="1">
                  <a:off x="5477904" y="3344605"/>
                  <a:ext cx="1523645" cy="69272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endCxn id="18" idx="2"/>
                </p:cNvCxnSpPr>
                <p:nvPr/>
              </p:nvCxnSpPr>
              <p:spPr>
                <a:xfrm flipV="1">
                  <a:off x="5893363" y="2473947"/>
                  <a:ext cx="685800" cy="136560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2" name="Curved Connector 61"/>
                <p:cNvCxnSpPr>
                  <a:endCxn id="19" idx="2"/>
                </p:cNvCxnSpPr>
                <p:nvPr/>
              </p:nvCxnSpPr>
              <p:spPr>
                <a:xfrm flipV="1">
                  <a:off x="5893363" y="3386347"/>
                  <a:ext cx="685800" cy="45320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8" name="Curved Connector 127"/>
                <p:cNvCxnSpPr>
                  <a:endCxn id="69" idx="2"/>
                </p:cNvCxnSpPr>
                <p:nvPr/>
              </p:nvCxnSpPr>
              <p:spPr>
                <a:xfrm>
                  <a:off x="5893363" y="3839547"/>
                  <a:ext cx="692727" cy="613245"/>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0" name="Straight Arrow Connector 129"/>
                <p:cNvCxnSpPr/>
                <p:nvPr/>
              </p:nvCxnSpPr>
              <p:spPr>
                <a:xfrm>
                  <a:off x="1524012" y="3386347"/>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0" name="Straight Arrow Connector 69"/>
                <p:cNvCxnSpPr/>
                <p:nvPr/>
              </p:nvCxnSpPr>
              <p:spPr>
                <a:xfrm>
                  <a:off x="7067181" y="2459003"/>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1" name="Straight Arrow Connector 70"/>
                <p:cNvCxnSpPr/>
                <p:nvPr/>
              </p:nvCxnSpPr>
              <p:spPr>
                <a:xfrm>
                  <a:off x="7060254" y="3386347"/>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72" name="Straight Arrow Connector 71"/>
                <p:cNvCxnSpPr/>
                <p:nvPr/>
              </p:nvCxnSpPr>
              <p:spPr>
                <a:xfrm>
                  <a:off x="7060254" y="445063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37" name="TextBox 136"/>
                <p:cNvSpPr txBox="1"/>
                <p:nvPr/>
              </p:nvSpPr>
              <p:spPr>
                <a:xfrm>
                  <a:off x="987119" y="3232458"/>
                  <a:ext cx="699655" cy="307777"/>
                </a:xfrm>
                <a:prstGeom prst="rect">
                  <a:avLst/>
                </a:prstGeom>
                <a:noFill/>
              </p:spPr>
              <p:txBody>
                <a:bodyPr wrap="square" rtlCol="0">
                  <a:spAutoFit/>
                </a:bodyPr>
                <a:lstStyle/>
                <a:p>
                  <a:r>
                    <a:rPr lang="en-US"/>
                    <a:t>Input</a:t>
                  </a:r>
                </a:p>
              </p:txBody>
            </p:sp>
            <p:sp>
              <p:nvSpPr>
                <p:cNvPr id="84" name="TextBox 83"/>
                <p:cNvSpPr txBox="1"/>
                <p:nvPr/>
              </p:nvSpPr>
              <p:spPr>
                <a:xfrm>
                  <a:off x="7459641" y="2306424"/>
                  <a:ext cx="866918" cy="307777"/>
                </a:xfrm>
                <a:prstGeom prst="rect">
                  <a:avLst/>
                </a:prstGeom>
                <a:noFill/>
              </p:spPr>
              <p:txBody>
                <a:bodyPr wrap="square" rtlCol="0">
                  <a:spAutoFit/>
                </a:bodyPr>
                <a:lstStyle/>
                <a:p>
                  <a:r>
                    <a:rPr lang="en-US"/>
                    <a:t>Output 1</a:t>
                  </a:r>
                </a:p>
              </p:txBody>
            </p:sp>
            <p:sp>
              <p:nvSpPr>
                <p:cNvPr id="85" name="TextBox 84"/>
                <p:cNvSpPr txBox="1"/>
                <p:nvPr/>
              </p:nvSpPr>
              <p:spPr>
                <a:xfrm>
                  <a:off x="7452714" y="3232458"/>
                  <a:ext cx="866918" cy="307777"/>
                </a:xfrm>
                <a:prstGeom prst="rect">
                  <a:avLst/>
                </a:prstGeom>
                <a:noFill/>
              </p:spPr>
              <p:txBody>
                <a:bodyPr wrap="square" rtlCol="0">
                  <a:spAutoFit/>
                </a:bodyPr>
                <a:lstStyle/>
                <a:p>
                  <a:r>
                    <a:rPr lang="en-US"/>
                    <a:t>Output 2</a:t>
                  </a:r>
                </a:p>
              </p:txBody>
            </p:sp>
            <p:sp>
              <p:nvSpPr>
                <p:cNvPr id="86" name="TextBox 85"/>
                <p:cNvSpPr txBox="1"/>
                <p:nvPr/>
              </p:nvSpPr>
              <p:spPr>
                <a:xfrm>
                  <a:off x="7452714" y="4296746"/>
                  <a:ext cx="866918" cy="307777"/>
                </a:xfrm>
                <a:prstGeom prst="rect">
                  <a:avLst/>
                </a:prstGeom>
                <a:noFill/>
              </p:spPr>
              <p:txBody>
                <a:bodyPr wrap="square" rtlCol="0">
                  <a:spAutoFit/>
                </a:bodyPr>
                <a:lstStyle/>
                <a:p>
                  <a:r>
                    <a:rPr lang="en-US"/>
                    <a:t>Output n</a:t>
                  </a:r>
                </a:p>
              </p:txBody>
            </p:sp>
            <p:sp>
              <p:nvSpPr>
                <p:cNvPr id="138" name="Rectangle 137"/>
                <p:cNvSpPr/>
                <p:nvPr/>
              </p:nvSpPr>
              <p:spPr>
                <a:xfrm>
                  <a:off x="1524011" y="2029694"/>
                  <a:ext cx="1626150" cy="2734336"/>
                </a:xfrm>
                <a:prstGeom prst="rect">
                  <a:avLst/>
                </a:prstGeom>
                <a:noFill/>
                <a:ln>
                  <a:solidFill>
                    <a:schemeClr val="accent3">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3150162" y="2029694"/>
                  <a:ext cx="2743201" cy="273433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5893363" y="2029694"/>
                  <a:ext cx="1624091" cy="2734336"/>
                </a:xfrm>
                <a:prstGeom prst="rect">
                  <a:avLst/>
                </a:prstGeom>
                <a:noFill/>
                <a:ln>
                  <a:solidFill>
                    <a:schemeClr val="accent3">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1849235" y="4780893"/>
                  <a:ext cx="969789" cy="261610"/>
                </a:xfrm>
                <a:prstGeom prst="rect">
                  <a:avLst/>
                </a:prstGeom>
                <a:noFill/>
              </p:spPr>
              <p:txBody>
                <a:bodyPr wrap="square" rtlCol="0">
                  <a:spAutoFit/>
                </a:bodyPr>
                <a:lstStyle/>
                <a:p>
                  <a:pPr algn="ctr"/>
                  <a:r>
                    <a:rPr lang="en-US" sz="1100"/>
                    <a:t>Input Layer</a:t>
                  </a:r>
                </a:p>
              </p:txBody>
            </p:sp>
            <p:sp>
              <p:nvSpPr>
                <p:cNvPr id="91" name="TextBox 90"/>
                <p:cNvSpPr txBox="1"/>
                <p:nvPr/>
              </p:nvSpPr>
              <p:spPr>
                <a:xfrm>
                  <a:off x="3232814" y="4786316"/>
                  <a:ext cx="2756279" cy="261610"/>
                </a:xfrm>
                <a:prstGeom prst="rect">
                  <a:avLst/>
                </a:prstGeom>
                <a:noFill/>
              </p:spPr>
              <p:txBody>
                <a:bodyPr wrap="square" rtlCol="0">
                  <a:spAutoFit/>
                </a:bodyPr>
                <a:lstStyle/>
                <a:p>
                  <a:pPr algn="ctr"/>
                  <a:r>
                    <a:rPr lang="en-US" sz="1100"/>
                    <a:t>Hidden Layers</a:t>
                  </a:r>
                </a:p>
              </p:txBody>
            </p:sp>
            <p:sp>
              <p:nvSpPr>
                <p:cNvPr id="92" name="TextBox 91"/>
                <p:cNvSpPr txBox="1"/>
                <p:nvPr/>
              </p:nvSpPr>
              <p:spPr>
                <a:xfrm>
                  <a:off x="6194754" y="4785804"/>
                  <a:ext cx="1021307" cy="261610"/>
                </a:xfrm>
                <a:prstGeom prst="rect">
                  <a:avLst/>
                </a:prstGeom>
                <a:noFill/>
              </p:spPr>
              <p:txBody>
                <a:bodyPr wrap="square" rtlCol="0">
                  <a:spAutoFit/>
                </a:bodyPr>
                <a:lstStyle/>
                <a:p>
                  <a:r>
                    <a:rPr lang="en-US" sz="1100"/>
                    <a:t>Output Layer</a:t>
                  </a:r>
                </a:p>
              </p:txBody>
            </p:sp>
          </p:grpSp>
        </p:grpSp>
        <p:cxnSp>
          <p:nvCxnSpPr>
            <p:cNvPr id="59" name="Straight Arrow Connector 58"/>
            <p:cNvCxnSpPr/>
            <p:nvPr/>
          </p:nvCxnSpPr>
          <p:spPr>
            <a:xfrm>
              <a:off x="1802849" y="4486489"/>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1" name="TextBox 60"/>
            <p:cNvSpPr txBox="1"/>
            <p:nvPr/>
          </p:nvSpPr>
          <p:spPr>
            <a:xfrm>
              <a:off x="1265956" y="4332600"/>
              <a:ext cx="699655" cy="307777"/>
            </a:xfrm>
            <a:prstGeom prst="rect">
              <a:avLst/>
            </a:prstGeom>
            <a:noFill/>
          </p:spPr>
          <p:txBody>
            <a:bodyPr wrap="square" rtlCol="0">
              <a:spAutoFit/>
            </a:bodyPr>
            <a:lstStyle/>
            <a:p>
              <a:r>
                <a:rPr lang="en-US"/>
                <a:t>Input</a:t>
              </a:r>
            </a:p>
          </p:txBody>
        </p:sp>
        <p:sp>
          <p:nvSpPr>
            <p:cNvPr id="63" name="Oval 62"/>
            <p:cNvSpPr/>
            <p:nvPr/>
          </p:nvSpPr>
          <p:spPr>
            <a:xfrm>
              <a:off x="2502770" y="3940011"/>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p:cNvSpPr/>
            <p:nvPr/>
          </p:nvSpPr>
          <p:spPr>
            <a:xfrm>
              <a:off x="2502770" y="3757131"/>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2503234" y="4122891"/>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p:cNvSpPr/>
            <p:nvPr/>
          </p:nvSpPr>
          <p:spPr>
            <a:xfrm>
              <a:off x="7068588" y="3934698"/>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p:cNvSpPr/>
            <p:nvPr/>
          </p:nvSpPr>
          <p:spPr>
            <a:xfrm>
              <a:off x="7068588" y="3751818"/>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p:cNvSpPr/>
            <p:nvPr/>
          </p:nvSpPr>
          <p:spPr>
            <a:xfrm>
              <a:off x="7068588" y="4117578"/>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p:cNvSpPr/>
            <p:nvPr/>
          </p:nvSpPr>
          <p:spPr>
            <a:xfrm>
              <a:off x="2296885" y="427296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474720" y="3409856"/>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p:cNvSpPr/>
            <p:nvPr/>
          </p:nvSpPr>
          <p:spPr>
            <a:xfrm>
              <a:off x="3657600" y="3410712"/>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p:cNvSpPr/>
            <p:nvPr/>
          </p:nvSpPr>
          <p:spPr>
            <a:xfrm>
              <a:off x="3840480" y="3409856"/>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p:cNvSpPr/>
            <p:nvPr/>
          </p:nvSpPr>
          <p:spPr>
            <a:xfrm>
              <a:off x="5719074" y="3401568"/>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5901954" y="3401568"/>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6084834" y="3401568"/>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38" name="Curved Connector 37"/>
          <p:cNvCxnSpPr>
            <a:stCxn id="74" idx="6"/>
          </p:cNvCxnSpPr>
          <p:nvPr/>
        </p:nvCxnSpPr>
        <p:spPr>
          <a:xfrm flipV="1">
            <a:off x="2754085" y="2952897"/>
            <a:ext cx="669414" cy="154866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1" name="Curved Connector 40"/>
          <p:cNvCxnSpPr>
            <a:stCxn id="74" idx="6"/>
          </p:cNvCxnSpPr>
          <p:nvPr/>
        </p:nvCxnSpPr>
        <p:spPr>
          <a:xfrm flipV="1">
            <a:off x="2754085" y="3882442"/>
            <a:ext cx="670839" cy="61912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99" name="Oval 98"/>
          <p:cNvSpPr/>
          <p:nvPr/>
        </p:nvSpPr>
        <p:spPr>
          <a:xfrm>
            <a:off x="4782588" y="394272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782588" y="375984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4782588" y="412560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1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lvl="0" indent="-342900" algn="l" rtl="0">
              <a:spcAft>
                <a:spcPts val="600"/>
              </a:spcAft>
              <a:buSzPts val="1800"/>
              <a:buFont typeface="Roboto"/>
              <a:buChar char="●"/>
            </a:pPr>
            <a:r>
              <a:rPr lang="en" sz="1800" b="1">
                <a:latin typeface="Roboto"/>
                <a:ea typeface="Roboto"/>
                <a:cs typeface="Roboto"/>
                <a:sym typeface="Roboto"/>
              </a:rPr>
              <a:t>Neuron</a:t>
            </a:r>
            <a:r>
              <a:rPr lang="en" sz="1800">
                <a:latin typeface="Roboto"/>
                <a:ea typeface="Roboto"/>
                <a:cs typeface="Roboto"/>
                <a:sym typeface="Roboto"/>
              </a:rPr>
              <a:t>: Given an input it performs a computation and outputs a number.</a:t>
            </a:r>
          </a:p>
          <a:p>
            <a:pPr marL="457200" lvl="0" indent="-342900" algn="l" rtl="0">
              <a:spcAft>
                <a:spcPts val="600"/>
              </a:spcAft>
              <a:buSzPts val="1800"/>
              <a:buFont typeface="Roboto"/>
              <a:buChar char="●"/>
            </a:pPr>
            <a:r>
              <a:rPr lang="en" sz="1800" b="1">
                <a:latin typeface="Roboto"/>
                <a:ea typeface="Roboto"/>
                <a:cs typeface="Roboto"/>
                <a:sym typeface="Roboto"/>
              </a:rPr>
              <a:t>Layer</a:t>
            </a:r>
            <a:r>
              <a:rPr lang="en" sz="1800">
                <a:latin typeface="Roboto"/>
                <a:ea typeface="Roboto"/>
                <a:cs typeface="Roboto"/>
                <a:sym typeface="Roboto"/>
              </a:rPr>
              <a:t>: A group of </a:t>
            </a:r>
            <a:r>
              <a:rPr lang="en" sz="1800" b="1">
                <a:latin typeface="Roboto"/>
                <a:ea typeface="Roboto"/>
                <a:cs typeface="Roboto"/>
                <a:sym typeface="Roboto"/>
              </a:rPr>
              <a:t>neurons</a:t>
            </a:r>
            <a:r>
              <a:rPr lang="en" sz="1800">
                <a:latin typeface="Roboto"/>
                <a:ea typeface="Roboto"/>
                <a:cs typeface="Roboto"/>
                <a:sym typeface="Roboto"/>
              </a:rPr>
              <a:t> which process data at the same time.</a:t>
            </a:r>
            <a:endParaRPr sz="1800" b="1">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Parts of a </a:t>
            </a:r>
            <a:r>
              <a:rPr lang="en-US" sz="3600" b="1">
                <a:latin typeface="Roboto"/>
                <a:ea typeface="Roboto"/>
                <a:cs typeface="Roboto"/>
                <a:sym typeface="Roboto"/>
              </a:rPr>
              <a:t>Neural Network</a:t>
            </a: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39" name="Group 38"/>
          <p:cNvGrpSpPr/>
          <p:nvPr/>
        </p:nvGrpSpPr>
        <p:grpSpPr>
          <a:xfrm>
            <a:off x="1056557" y="2179724"/>
            <a:ext cx="7585026" cy="2653576"/>
            <a:chOff x="1056557" y="2179724"/>
            <a:chExt cx="7585026" cy="2653576"/>
          </a:xfrm>
        </p:grpSpPr>
        <p:grpSp>
          <p:nvGrpSpPr>
            <p:cNvPr id="7" name="Group 6"/>
            <p:cNvGrpSpPr/>
            <p:nvPr/>
          </p:nvGrpSpPr>
          <p:grpSpPr>
            <a:xfrm>
              <a:off x="1056557" y="2179724"/>
              <a:ext cx="7585026" cy="2653576"/>
              <a:chOff x="1056557" y="2179724"/>
              <a:chExt cx="7585026" cy="2653576"/>
            </a:xfrm>
          </p:grpSpPr>
          <p:sp>
            <p:nvSpPr>
              <p:cNvPr id="68" name="Oval 67"/>
              <p:cNvSpPr/>
              <p:nvPr/>
            </p:nvSpPr>
            <p:spPr>
              <a:xfrm>
                <a:off x="2340864" y="4465449"/>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056557" y="2179724"/>
                <a:ext cx="7585026" cy="2653576"/>
                <a:chOff x="1056557" y="2179724"/>
                <a:chExt cx="7585026" cy="2653576"/>
              </a:xfrm>
            </p:grpSpPr>
            <p:grpSp>
              <p:nvGrpSpPr>
                <p:cNvPr id="172" name="Group 171"/>
                <p:cNvGrpSpPr/>
                <p:nvPr/>
              </p:nvGrpSpPr>
              <p:grpSpPr>
                <a:xfrm>
                  <a:off x="1056557" y="2179724"/>
                  <a:ext cx="7585026" cy="2653576"/>
                  <a:chOff x="1056557" y="2179724"/>
                  <a:chExt cx="7585026" cy="2653576"/>
                </a:xfrm>
              </p:grpSpPr>
              <p:grpSp>
                <p:nvGrpSpPr>
                  <p:cNvPr id="151" name="Group 150"/>
                  <p:cNvGrpSpPr/>
                  <p:nvPr/>
                </p:nvGrpSpPr>
                <p:grpSpPr>
                  <a:xfrm>
                    <a:off x="1237860" y="2375143"/>
                    <a:ext cx="7403723" cy="2458157"/>
                    <a:chOff x="1237860" y="2375143"/>
                    <a:chExt cx="7403723" cy="2458157"/>
                  </a:xfrm>
                </p:grpSpPr>
                <p:grpSp>
                  <p:nvGrpSpPr>
                    <p:cNvPr id="4" name="Group 3"/>
                    <p:cNvGrpSpPr/>
                    <p:nvPr/>
                  </p:nvGrpSpPr>
                  <p:grpSpPr>
                    <a:xfrm>
                      <a:off x="1237860" y="2854988"/>
                      <a:ext cx="7403723" cy="1978312"/>
                      <a:chOff x="1237860" y="2854988"/>
                      <a:chExt cx="7403723" cy="1978312"/>
                    </a:xfrm>
                  </p:grpSpPr>
                  <p:grpSp>
                    <p:nvGrpSpPr>
                      <p:cNvPr id="8" name="Group 7"/>
                      <p:cNvGrpSpPr/>
                      <p:nvPr/>
                    </p:nvGrpSpPr>
                    <p:grpSpPr>
                      <a:xfrm>
                        <a:off x="1237860" y="2889227"/>
                        <a:ext cx="7403723" cy="1872286"/>
                        <a:chOff x="-623021" y="2260096"/>
                        <a:chExt cx="10691364" cy="2703678"/>
                      </a:xfrm>
                    </p:grpSpPr>
                    <p:sp>
                      <p:nvSpPr>
                        <p:cNvPr id="9" name="Oval 8"/>
                        <p:cNvSpPr/>
                        <p:nvPr/>
                      </p:nvSpPr>
                      <p:spPr>
                        <a:xfrm>
                          <a:off x="963527" y="31504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00945" y="273994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600946" y="359625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250014" y="22968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59932" y="31516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250014" y="403872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905474" y="270563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906209" y="358526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556992" y="226009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565270" y="314267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9" idx="6"/>
                          <a:endCxn id="10" idx="2"/>
                        </p:cNvCxnSpPr>
                        <p:nvPr/>
                      </p:nvCxnSpPr>
                      <p:spPr>
                        <a:xfrm flipV="1">
                          <a:off x="1420727" y="2968545"/>
                          <a:ext cx="1180218" cy="4104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9" idx="6"/>
                          <a:endCxn id="11" idx="2"/>
                        </p:cNvCxnSpPr>
                        <p:nvPr/>
                      </p:nvCxnSpPr>
                      <p:spPr>
                        <a:xfrm>
                          <a:off x="1420727" y="3379003"/>
                          <a:ext cx="1180220" cy="4458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6"/>
                          <a:endCxn id="12" idx="2"/>
                        </p:cNvCxnSpPr>
                        <p:nvPr/>
                      </p:nvCxnSpPr>
                      <p:spPr>
                        <a:xfrm flipV="1">
                          <a:off x="3058145" y="2525418"/>
                          <a:ext cx="1191869" cy="44312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10" idx="6"/>
                          <a:endCxn id="13" idx="2"/>
                        </p:cNvCxnSpPr>
                        <p:nvPr/>
                      </p:nvCxnSpPr>
                      <p:spPr>
                        <a:xfrm>
                          <a:off x="3058145" y="2968545"/>
                          <a:ext cx="1201787" cy="411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1" idx="6"/>
                          <a:endCxn id="13" idx="2"/>
                        </p:cNvCxnSpPr>
                        <p:nvPr/>
                      </p:nvCxnSpPr>
                      <p:spPr>
                        <a:xfrm flipV="1">
                          <a:off x="3058146" y="3380260"/>
                          <a:ext cx="1201785" cy="44459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 name="Curved Connector 24"/>
                        <p:cNvCxnSpPr>
                          <a:stCxn id="10" idx="6"/>
                          <a:endCxn id="14" idx="2"/>
                        </p:cNvCxnSpPr>
                        <p:nvPr/>
                      </p:nvCxnSpPr>
                      <p:spPr>
                        <a:xfrm>
                          <a:off x="3058145" y="2968545"/>
                          <a:ext cx="1191869" cy="12987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1" idx="6"/>
                          <a:endCxn id="12" idx="2"/>
                        </p:cNvCxnSpPr>
                        <p:nvPr/>
                      </p:nvCxnSpPr>
                      <p:spPr>
                        <a:xfrm flipV="1">
                          <a:off x="3058146" y="2525418"/>
                          <a:ext cx="1191867" cy="12994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7" name="Curved Connector 26"/>
                        <p:cNvCxnSpPr>
                          <a:stCxn id="11" idx="6"/>
                          <a:endCxn id="14" idx="2"/>
                        </p:cNvCxnSpPr>
                        <p:nvPr/>
                      </p:nvCxnSpPr>
                      <p:spPr>
                        <a:xfrm>
                          <a:off x="3058146" y="3824856"/>
                          <a:ext cx="1191867" cy="4424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8" name="Curved Connector 27"/>
                        <p:cNvCxnSpPr>
                          <a:stCxn id="12" idx="6"/>
                          <a:endCxn id="15" idx="2"/>
                        </p:cNvCxnSpPr>
                        <p:nvPr/>
                      </p:nvCxnSpPr>
                      <p:spPr>
                        <a:xfrm>
                          <a:off x="4707214" y="2525418"/>
                          <a:ext cx="1198260" cy="40881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urved Connector 28"/>
                        <p:cNvCxnSpPr>
                          <a:stCxn id="12" idx="6"/>
                          <a:endCxn id="16" idx="2"/>
                        </p:cNvCxnSpPr>
                        <p:nvPr/>
                      </p:nvCxnSpPr>
                      <p:spPr>
                        <a:xfrm>
                          <a:off x="4707214" y="2525418"/>
                          <a:ext cx="1198995" cy="128845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0" name="Curved Connector 29"/>
                        <p:cNvCxnSpPr>
                          <a:stCxn id="13" idx="6"/>
                          <a:endCxn id="15" idx="2"/>
                        </p:cNvCxnSpPr>
                        <p:nvPr/>
                      </p:nvCxnSpPr>
                      <p:spPr>
                        <a:xfrm flipV="1">
                          <a:off x="4717132" y="2934231"/>
                          <a:ext cx="1188343" cy="4460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3" idx="6"/>
                          <a:endCxn id="16" idx="2"/>
                        </p:cNvCxnSpPr>
                        <p:nvPr/>
                      </p:nvCxnSpPr>
                      <p:spPr>
                        <a:xfrm>
                          <a:off x="4717132" y="3380260"/>
                          <a:ext cx="1189078" cy="4336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14" idx="6"/>
                          <a:endCxn id="15" idx="2"/>
                        </p:cNvCxnSpPr>
                        <p:nvPr/>
                      </p:nvCxnSpPr>
                      <p:spPr>
                        <a:xfrm flipV="1">
                          <a:off x="4707214" y="2934231"/>
                          <a:ext cx="1198260" cy="133309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 name="Curved Connector 32"/>
                        <p:cNvCxnSpPr>
                          <a:stCxn id="14" idx="6"/>
                          <a:endCxn id="16" idx="2"/>
                        </p:cNvCxnSpPr>
                        <p:nvPr/>
                      </p:nvCxnSpPr>
                      <p:spPr>
                        <a:xfrm flipV="1">
                          <a:off x="4707214" y="3813870"/>
                          <a:ext cx="1198995" cy="45346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 name="Curved Connector 33"/>
                        <p:cNvCxnSpPr>
                          <a:stCxn id="15" idx="6"/>
                          <a:endCxn id="17" idx="2"/>
                        </p:cNvCxnSpPr>
                        <p:nvPr/>
                      </p:nvCxnSpPr>
                      <p:spPr>
                        <a:xfrm flipV="1">
                          <a:off x="6362674" y="2488696"/>
                          <a:ext cx="1194318" cy="4455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6"/>
                          <a:endCxn id="18" idx="2"/>
                        </p:cNvCxnSpPr>
                        <p:nvPr/>
                      </p:nvCxnSpPr>
                      <p:spPr>
                        <a:xfrm>
                          <a:off x="6362674" y="2934231"/>
                          <a:ext cx="1202595" cy="4370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6" idx="6"/>
                          <a:endCxn id="17" idx="2"/>
                        </p:cNvCxnSpPr>
                        <p:nvPr/>
                      </p:nvCxnSpPr>
                      <p:spPr>
                        <a:xfrm flipV="1">
                          <a:off x="6363409" y="2488696"/>
                          <a:ext cx="1193583" cy="13251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8" name="Curved Connector 37"/>
                        <p:cNvCxnSpPr>
                          <a:stCxn id="16" idx="6"/>
                          <a:endCxn id="18" idx="2"/>
                        </p:cNvCxnSpPr>
                        <p:nvPr/>
                      </p:nvCxnSpPr>
                      <p:spPr>
                        <a:xfrm flipV="1">
                          <a:off x="6363409" y="3371276"/>
                          <a:ext cx="1201860" cy="44259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a:off x="412729" y="33868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p:cNvCxnSpPr/>
                        <p:nvPr/>
                      </p:nvCxnSpPr>
                      <p:spPr>
                        <a:xfrm>
                          <a:off x="8120916" y="248869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2" name="Straight Arrow Connector 41"/>
                        <p:cNvCxnSpPr/>
                        <p:nvPr/>
                      </p:nvCxnSpPr>
                      <p:spPr>
                        <a:xfrm>
                          <a:off x="8145607" y="337127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3" name="Straight Arrow Connector 42"/>
                        <p:cNvCxnSpPr/>
                        <p:nvPr/>
                      </p:nvCxnSpPr>
                      <p:spPr>
                        <a:xfrm>
                          <a:off x="8117060" y="47267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TextBox 43"/>
                        <p:cNvSpPr txBox="1"/>
                        <p:nvPr/>
                      </p:nvSpPr>
                      <p:spPr>
                        <a:xfrm>
                          <a:off x="-623021" y="3172974"/>
                          <a:ext cx="1198512" cy="444446"/>
                        </a:xfrm>
                        <a:prstGeom prst="rect">
                          <a:avLst/>
                        </a:prstGeom>
                        <a:noFill/>
                      </p:spPr>
                      <p:txBody>
                        <a:bodyPr wrap="square" rtlCol="0">
                          <a:spAutoFit/>
                        </a:bodyPr>
                        <a:lstStyle/>
                        <a:p>
                          <a:r>
                            <a:rPr lang="en-US"/>
                            <a:t>Input 1</a:t>
                          </a:r>
                        </a:p>
                      </p:txBody>
                    </p:sp>
                    <p:sp>
                      <p:nvSpPr>
                        <p:cNvPr id="45" name="TextBox 44"/>
                        <p:cNvSpPr txBox="1"/>
                        <p:nvPr/>
                      </p:nvSpPr>
                      <p:spPr>
                        <a:xfrm>
                          <a:off x="8631944" y="2271726"/>
                          <a:ext cx="1428330" cy="444446"/>
                        </a:xfrm>
                        <a:prstGeom prst="rect">
                          <a:avLst/>
                        </a:prstGeom>
                        <a:noFill/>
                      </p:spPr>
                      <p:txBody>
                        <a:bodyPr wrap="square" rtlCol="0">
                          <a:spAutoFit/>
                        </a:bodyPr>
                        <a:lstStyle/>
                        <a:p>
                          <a:r>
                            <a:rPr lang="en-US"/>
                            <a:t>Output 1</a:t>
                          </a:r>
                        </a:p>
                      </p:txBody>
                    </p:sp>
                    <p:sp>
                      <p:nvSpPr>
                        <p:cNvPr id="46" name="TextBox 45"/>
                        <p:cNvSpPr txBox="1"/>
                        <p:nvPr/>
                      </p:nvSpPr>
                      <p:spPr>
                        <a:xfrm>
                          <a:off x="8640013" y="3157483"/>
                          <a:ext cx="1428330" cy="444446"/>
                        </a:xfrm>
                        <a:prstGeom prst="rect">
                          <a:avLst/>
                        </a:prstGeom>
                        <a:noFill/>
                      </p:spPr>
                      <p:txBody>
                        <a:bodyPr wrap="square" rtlCol="0">
                          <a:spAutoFit/>
                        </a:bodyPr>
                        <a:lstStyle/>
                        <a:p>
                          <a:r>
                            <a:rPr lang="en-US"/>
                            <a:t>Output 2</a:t>
                          </a:r>
                        </a:p>
                      </p:txBody>
                    </p:sp>
                    <p:sp>
                      <p:nvSpPr>
                        <p:cNvPr id="47" name="TextBox 46"/>
                        <p:cNvSpPr txBox="1"/>
                        <p:nvPr/>
                      </p:nvSpPr>
                      <p:spPr>
                        <a:xfrm>
                          <a:off x="8607206" y="4519328"/>
                          <a:ext cx="1428330" cy="444446"/>
                        </a:xfrm>
                        <a:prstGeom prst="rect">
                          <a:avLst/>
                        </a:prstGeom>
                        <a:noFill/>
                      </p:spPr>
                      <p:txBody>
                        <a:bodyPr wrap="square" rtlCol="0">
                          <a:spAutoFit/>
                        </a:bodyPr>
                        <a:lstStyle/>
                        <a:p>
                          <a:r>
                            <a:rPr lang="en-US"/>
                            <a:t>Output n</a:t>
                          </a:r>
                        </a:p>
                      </p:txBody>
                    </p:sp>
                  </p:grpSp>
                  <p:sp>
                    <p:nvSpPr>
                      <p:cNvPr id="2" name="Rectangle 1"/>
                      <p:cNvSpPr/>
                      <p:nvPr/>
                    </p:nvSpPr>
                    <p:spPr>
                      <a:xfrm>
                        <a:off x="2286000" y="3359685"/>
                        <a:ext cx="405256" cy="1473615"/>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429000" y="3194467"/>
                        <a:ext cx="405256" cy="963945"/>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572000" y="2886994"/>
                        <a:ext cx="405256" cy="1578889"/>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715000" y="3176136"/>
                        <a:ext cx="405256" cy="965159"/>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858000" y="2854988"/>
                        <a:ext cx="405256" cy="1978312"/>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1930574" y="3039785"/>
                      <a:ext cx="1107392" cy="307777"/>
                    </a:xfrm>
                    <a:prstGeom prst="rect">
                      <a:avLst/>
                    </a:prstGeom>
                    <a:noFill/>
                  </p:spPr>
                  <p:txBody>
                    <a:bodyPr wrap="square" rtlCol="0">
                      <a:spAutoFit/>
                    </a:bodyPr>
                    <a:lstStyle/>
                    <a:p>
                      <a:r>
                        <a:rPr lang="en-US" dirty="0"/>
                        <a:t>Input Layer</a:t>
                      </a:r>
                    </a:p>
                  </p:txBody>
                </p:sp>
                <p:sp>
                  <p:nvSpPr>
                    <p:cNvPr id="156" name="TextBox 155"/>
                    <p:cNvSpPr txBox="1"/>
                    <p:nvPr/>
                  </p:nvSpPr>
                  <p:spPr>
                    <a:xfrm>
                      <a:off x="3215546" y="2679463"/>
                      <a:ext cx="809995" cy="523220"/>
                    </a:xfrm>
                    <a:prstGeom prst="rect">
                      <a:avLst/>
                    </a:prstGeom>
                    <a:noFill/>
                  </p:spPr>
                  <p:txBody>
                    <a:bodyPr wrap="square" rtlCol="0">
                      <a:spAutoFit/>
                    </a:bodyPr>
                    <a:lstStyle/>
                    <a:p>
                      <a:r>
                        <a:rPr lang="en-US"/>
                        <a:t>Hidden Layer 1</a:t>
                      </a:r>
                    </a:p>
                  </p:txBody>
                </p:sp>
                <p:sp>
                  <p:nvSpPr>
                    <p:cNvPr id="157" name="TextBox 156"/>
                    <p:cNvSpPr txBox="1"/>
                    <p:nvPr/>
                  </p:nvSpPr>
                  <p:spPr>
                    <a:xfrm>
                      <a:off x="4369631" y="2375143"/>
                      <a:ext cx="809995" cy="523220"/>
                    </a:xfrm>
                    <a:prstGeom prst="rect">
                      <a:avLst/>
                    </a:prstGeom>
                    <a:noFill/>
                  </p:spPr>
                  <p:txBody>
                    <a:bodyPr wrap="square" rtlCol="0">
                      <a:spAutoFit/>
                    </a:bodyPr>
                    <a:lstStyle/>
                    <a:p>
                      <a:r>
                        <a:rPr lang="en-US"/>
                        <a:t>Hidden Layer 2</a:t>
                      </a:r>
                    </a:p>
                  </p:txBody>
                </p:sp>
                <p:sp>
                  <p:nvSpPr>
                    <p:cNvPr id="158" name="TextBox 157"/>
                    <p:cNvSpPr txBox="1"/>
                    <p:nvPr/>
                  </p:nvSpPr>
                  <p:spPr>
                    <a:xfrm>
                      <a:off x="5511867" y="2658408"/>
                      <a:ext cx="809995" cy="523220"/>
                    </a:xfrm>
                    <a:prstGeom prst="rect">
                      <a:avLst/>
                    </a:prstGeom>
                    <a:noFill/>
                  </p:spPr>
                  <p:txBody>
                    <a:bodyPr wrap="square" rtlCol="0">
                      <a:spAutoFit/>
                    </a:bodyPr>
                    <a:lstStyle/>
                    <a:p>
                      <a:r>
                        <a:rPr lang="en-US"/>
                        <a:t>Hidden Layer 3</a:t>
                      </a:r>
                    </a:p>
                  </p:txBody>
                </p:sp>
                <p:sp>
                  <p:nvSpPr>
                    <p:cNvPr id="159" name="TextBox 158"/>
                    <p:cNvSpPr txBox="1"/>
                    <p:nvPr/>
                  </p:nvSpPr>
                  <p:spPr>
                    <a:xfrm>
                      <a:off x="6457190" y="2545128"/>
                      <a:ext cx="1206875" cy="307777"/>
                    </a:xfrm>
                    <a:prstGeom prst="rect">
                      <a:avLst/>
                    </a:prstGeom>
                    <a:noFill/>
                  </p:spPr>
                  <p:txBody>
                    <a:bodyPr wrap="square" rtlCol="0">
                      <a:spAutoFit/>
                    </a:bodyPr>
                    <a:lstStyle/>
                    <a:p>
                      <a:r>
                        <a:rPr lang="en-US"/>
                        <a:t>Output Layer</a:t>
                      </a:r>
                    </a:p>
                  </p:txBody>
                </p:sp>
              </p:grpSp>
              <p:sp>
                <p:nvSpPr>
                  <p:cNvPr id="176" name="Oval 175"/>
                  <p:cNvSpPr/>
                  <p:nvPr/>
                </p:nvSpPr>
                <p:spPr>
                  <a:xfrm>
                    <a:off x="1595955" y="2230553"/>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p:cNvSpPr txBox="1"/>
                  <p:nvPr/>
                </p:nvSpPr>
                <p:spPr>
                  <a:xfrm>
                    <a:off x="1056557" y="2558177"/>
                    <a:ext cx="1393172" cy="307777"/>
                  </a:xfrm>
                  <a:prstGeom prst="rect">
                    <a:avLst/>
                  </a:prstGeom>
                  <a:noFill/>
                </p:spPr>
                <p:txBody>
                  <a:bodyPr wrap="square" rtlCol="0">
                    <a:spAutoFit/>
                  </a:bodyPr>
                  <a:lstStyle/>
                  <a:p>
                    <a:pPr algn="ctr"/>
                    <a:r>
                      <a:rPr lang="en-US"/>
                      <a:t>Neuron</a:t>
                    </a:r>
                  </a:p>
                </p:txBody>
              </p:sp>
              <p:sp>
                <p:nvSpPr>
                  <p:cNvPr id="178" name="Oval 177"/>
                  <p:cNvSpPr/>
                  <p:nvPr/>
                </p:nvSpPr>
                <p:spPr>
                  <a:xfrm>
                    <a:off x="2830822" y="223464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2290216" y="2565520"/>
                    <a:ext cx="1393172" cy="307777"/>
                  </a:xfrm>
                  <a:prstGeom prst="rect">
                    <a:avLst/>
                  </a:prstGeom>
                  <a:noFill/>
                </p:spPr>
                <p:txBody>
                  <a:bodyPr wrap="square" rtlCol="0">
                    <a:spAutoFit/>
                  </a:bodyPr>
                  <a:lstStyle/>
                  <a:p>
                    <a:pPr algn="ctr"/>
                    <a:r>
                      <a:rPr lang="en-US"/>
                      <a:t>Neuron</a:t>
                    </a:r>
                  </a:p>
                </p:txBody>
              </p:sp>
              <p:sp>
                <p:nvSpPr>
                  <p:cNvPr id="180" name="TextBox 179"/>
                  <p:cNvSpPr txBox="1"/>
                  <p:nvPr/>
                </p:nvSpPr>
                <p:spPr>
                  <a:xfrm>
                    <a:off x="1949368" y="2179724"/>
                    <a:ext cx="881454" cy="430887"/>
                  </a:xfrm>
                  <a:prstGeom prst="rect">
                    <a:avLst/>
                  </a:prstGeom>
                  <a:noFill/>
                </p:spPr>
                <p:txBody>
                  <a:bodyPr wrap="square" rtlCol="0">
                    <a:spAutoFit/>
                  </a:bodyPr>
                  <a:lstStyle/>
                  <a:p>
                    <a:r>
                      <a:rPr lang="en-US" sz="1100"/>
                      <a:t>Weighted connection</a:t>
                    </a:r>
                  </a:p>
                </p:txBody>
              </p:sp>
              <p:cxnSp>
                <p:nvCxnSpPr>
                  <p:cNvPr id="181" name="Straight Arrow Connector 180"/>
                  <p:cNvCxnSpPr>
                    <a:stCxn id="176" idx="6"/>
                    <a:endCxn id="178" idx="2"/>
                  </p:cNvCxnSpPr>
                  <p:nvPr/>
                </p:nvCxnSpPr>
                <p:spPr>
                  <a:xfrm>
                    <a:off x="1912564" y="2388858"/>
                    <a:ext cx="918258" cy="4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5" name="Oval 64"/>
                <p:cNvSpPr/>
                <p:nvPr/>
              </p:nvSpPr>
              <p:spPr>
                <a:xfrm>
                  <a:off x="2469400" y="411480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p:cNvSpPr/>
                <p:nvPr/>
              </p:nvSpPr>
              <p:spPr>
                <a:xfrm>
                  <a:off x="2469400" y="393192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p:cNvSpPr/>
                <p:nvPr/>
              </p:nvSpPr>
              <p:spPr>
                <a:xfrm>
                  <a:off x="2469864" y="429768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p:cNvSpPr/>
                <p:nvPr/>
              </p:nvSpPr>
              <p:spPr>
                <a:xfrm>
                  <a:off x="7040880" y="410787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p:cNvSpPr/>
                <p:nvPr/>
              </p:nvSpPr>
              <p:spPr>
                <a:xfrm>
                  <a:off x="7040880" y="392499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p:cNvSpPr/>
                <p:nvPr/>
              </p:nvSpPr>
              <p:spPr>
                <a:xfrm>
                  <a:off x="7040880" y="429075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7" name="Oval 76"/>
              <p:cNvSpPr/>
              <p:nvPr/>
            </p:nvSpPr>
            <p:spPr>
              <a:xfrm>
                <a:off x="6912864" y="445183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240951" y="3356062"/>
              <a:ext cx="5671913" cy="1419972"/>
              <a:chOff x="1240951" y="3356062"/>
              <a:chExt cx="5671913" cy="1419972"/>
            </a:xfrm>
          </p:grpSpPr>
          <p:cxnSp>
            <p:nvCxnSpPr>
              <p:cNvPr id="69" name="Straight Arrow Connector 68"/>
              <p:cNvCxnSpPr/>
              <p:nvPr/>
            </p:nvCxnSpPr>
            <p:spPr>
              <a:xfrm>
                <a:off x="1958203" y="4616387"/>
                <a:ext cx="31660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0" name="TextBox 69"/>
              <p:cNvSpPr txBox="1"/>
              <p:nvPr/>
            </p:nvSpPr>
            <p:spPr>
              <a:xfrm>
                <a:off x="1240951" y="4468257"/>
                <a:ext cx="829964" cy="307777"/>
              </a:xfrm>
              <a:prstGeom prst="rect">
                <a:avLst/>
              </a:prstGeom>
              <a:noFill/>
            </p:spPr>
            <p:txBody>
              <a:bodyPr wrap="square" rtlCol="0">
                <a:spAutoFit/>
              </a:bodyPr>
              <a:lstStyle/>
              <a:p>
                <a:r>
                  <a:rPr lang="en-US"/>
                  <a:t>Input n</a:t>
                </a:r>
              </a:p>
            </p:txBody>
          </p:sp>
          <p:cxnSp>
            <p:nvCxnSpPr>
              <p:cNvPr id="6" name="Curved Connector 5"/>
              <p:cNvCxnSpPr>
                <a:stCxn id="68" idx="6"/>
                <a:endCxn id="10" idx="2"/>
              </p:cNvCxnSpPr>
              <p:nvPr/>
            </p:nvCxnSpPr>
            <p:spPr>
              <a:xfrm flipV="1">
                <a:off x="2657473" y="3379825"/>
                <a:ext cx="812969" cy="1243929"/>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Curved Connector 47"/>
              <p:cNvCxnSpPr>
                <a:stCxn id="68" idx="6"/>
                <a:endCxn id="11" idx="2"/>
              </p:cNvCxnSpPr>
              <p:nvPr/>
            </p:nvCxnSpPr>
            <p:spPr>
              <a:xfrm flipV="1">
                <a:off x="2657473" y="3972817"/>
                <a:ext cx="812970" cy="6509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Curved Connector 49"/>
              <p:cNvCxnSpPr>
                <a:stCxn id="16" idx="6"/>
                <a:endCxn id="77" idx="2"/>
              </p:cNvCxnSpPr>
              <p:nvPr/>
            </p:nvCxnSpPr>
            <p:spPr>
              <a:xfrm>
                <a:off x="6075932" y="3965209"/>
                <a:ext cx="836932" cy="64492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2" name="Curved Connector 51"/>
              <p:cNvCxnSpPr>
                <a:stCxn id="15" idx="6"/>
                <a:endCxn id="77" idx="2"/>
              </p:cNvCxnSpPr>
              <p:nvPr/>
            </p:nvCxnSpPr>
            <p:spPr>
              <a:xfrm>
                <a:off x="6075423" y="3356062"/>
                <a:ext cx="837441" cy="12540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Parts of a </a:t>
            </a:r>
            <a:r>
              <a:rPr lang="en-US" sz="3600" b="1">
                <a:latin typeface="Roboto"/>
                <a:ea typeface="Roboto"/>
                <a:cs typeface="Roboto"/>
                <a:sym typeface="Roboto"/>
              </a:rPr>
              <a:t>Neural Network</a:t>
            </a: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55" name="Group 54"/>
          <p:cNvGrpSpPr/>
          <p:nvPr/>
        </p:nvGrpSpPr>
        <p:grpSpPr>
          <a:xfrm>
            <a:off x="1964761" y="3080890"/>
            <a:ext cx="1107392" cy="1804417"/>
            <a:chOff x="6607687" y="641227"/>
            <a:chExt cx="1107392" cy="1804417"/>
          </a:xfrm>
        </p:grpSpPr>
        <p:sp>
          <p:nvSpPr>
            <p:cNvPr id="49" name="Oval 48"/>
            <p:cNvSpPr/>
            <p:nvPr/>
          </p:nvSpPr>
          <p:spPr>
            <a:xfrm>
              <a:off x="6607687" y="642011"/>
              <a:ext cx="1055737" cy="307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932927" y="972029"/>
              <a:ext cx="405256" cy="1473615"/>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607687" y="641227"/>
              <a:ext cx="1107392" cy="307777"/>
            </a:xfrm>
            <a:prstGeom prst="rect">
              <a:avLst/>
            </a:prstGeom>
            <a:noFill/>
          </p:spPr>
          <p:txBody>
            <a:bodyPr wrap="square" rtlCol="0">
              <a:spAutoFit/>
            </a:bodyPr>
            <a:lstStyle/>
            <a:p>
              <a:r>
                <a:rPr lang="en-US" dirty="0"/>
                <a:t>Input Layer</a:t>
              </a:r>
            </a:p>
          </p:txBody>
        </p:sp>
      </p:grpSp>
      <p:grpSp>
        <p:nvGrpSpPr>
          <p:cNvPr id="54" name="Group 53"/>
          <p:cNvGrpSpPr/>
          <p:nvPr/>
        </p:nvGrpSpPr>
        <p:grpSpPr>
          <a:xfrm>
            <a:off x="1056557" y="2179724"/>
            <a:ext cx="7585026" cy="2602334"/>
            <a:chOff x="1056557" y="2179724"/>
            <a:chExt cx="7585026" cy="2602334"/>
          </a:xfrm>
        </p:grpSpPr>
        <p:sp>
          <p:nvSpPr>
            <p:cNvPr id="177" name="TextBox 176"/>
            <p:cNvSpPr txBox="1"/>
            <p:nvPr/>
          </p:nvSpPr>
          <p:spPr>
            <a:xfrm>
              <a:off x="1056557" y="2558177"/>
              <a:ext cx="1393172" cy="307777"/>
            </a:xfrm>
            <a:prstGeom prst="rect">
              <a:avLst/>
            </a:prstGeom>
            <a:noFill/>
          </p:spPr>
          <p:txBody>
            <a:bodyPr wrap="square" rtlCol="0">
              <a:spAutoFit/>
            </a:bodyPr>
            <a:lstStyle/>
            <a:p>
              <a:pPr algn="ctr"/>
              <a:r>
                <a:rPr lang="en-US"/>
                <a:t>Neuron</a:t>
              </a:r>
            </a:p>
          </p:txBody>
        </p:sp>
        <p:grpSp>
          <p:nvGrpSpPr>
            <p:cNvPr id="53" name="Group 52"/>
            <p:cNvGrpSpPr/>
            <p:nvPr/>
          </p:nvGrpSpPr>
          <p:grpSpPr>
            <a:xfrm>
              <a:off x="1237860" y="2179724"/>
              <a:ext cx="7403723" cy="2602334"/>
              <a:chOff x="1237860" y="2179724"/>
              <a:chExt cx="7403723" cy="2602334"/>
            </a:xfrm>
          </p:grpSpPr>
          <p:grpSp>
            <p:nvGrpSpPr>
              <p:cNvPr id="8" name="Group 7"/>
              <p:cNvGrpSpPr/>
              <p:nvPr/>
            </p:nvGrpSpPr>
            <p:grpSpPr>
              <a:xfrm>
                <a:off x="1237860" y="2889227"/>
                <a:ext cx="7403723" cy="1872286"/>
                <a:chOff x="-623021" y="2260096"/>
                <a:chExt cx="10691364" cy="2703678"/>
              </a:xfrm>
            </p:grpSpPr>
            <p:sp>
              <p:nvSpPr>
                <p:cNvPr id="9" name="Oval 8"/>
                <p:cNvSpPr/>
                <p:nvPr/>
              </p:nvSpPr>
              <p:spPr>
                <a:xfrm>
                  <a:off x="963527" y="31504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00945" y="273994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600946" y="359625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250014" y="22968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59932" y="31516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250014" y="403872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905474" y="270563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906209" y="358526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556992" y="226009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565270" y="314267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9" idx="6"/>
                  <a:endCxn id="10" idx="2"/>
                </p:cNvCxnSpPr>
                <p:nvPr/>
              </p:nvCxnSpPr>
              <p:spPr>
                <a:xfrm flipV="1">
                  <a:off x="1420727" y="2968545"/>
                  <a:ext cx="1180218" cy="4104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9" idx="6"/>
                  <a:endCxn id="11" idx="2"/>
                </p:cNvCxnSpPr>
                <p:nvPr/>
              </p:nvCxnSpPr>
              <p:spPr>
                <a:xfrm>
                  <a:off x="1420727" y="3379003"/>
                  <a:ext cx="1180220" cy="4458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6"/>
                  <a:endCxn id="12" idx="2"/>
                </p:cNvCxnSpPr>
                <p:nvPr/>
              </p:nvCxnSpPr>
              <p:spPr>
                <a:xfrm flipV="1">
                  <a:off x="3058145" y="2525418"/>
                  <a:ext cx="1191869" cy="44312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10" idx="6"/>
                  <a:endCxn id="13" idx="2"/>
                </p:cNvCxnSpPr>
                <p:nvPr/>
              </p:nvCxnSpPr>
              <p:spPr>
                <a:xfrm>
                  <a:off x="3058145" y="2968545"/>
                  <a:ext cx="1201787" cy="411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1" idx="6"/>
                  <a:endCxn id="13" idx="2"/>
                </p:cNvCxnSpPr>
                <p:nvPr/>
              </p:nvCxnSpPr>
              <p:spPr>
                <a:xfrm flipV="1">
                  <a:off x="3058146" y="3380260"/>
                  <a:ext cx="1201785" cy="44459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 name="Curved Connector 24"/>
                <p:cNvCxnSpPr>
                  <a:stCxn id="10" idx="6"/>
                  <a:endCxn id="14" idx="2"/>
                </p:cNvCxnSpPr>
                <p:nvPr/>
              </p:nvCxnSpPr>
              <p:spPr>
                <a:xfrm>
                  <a:off x="3058145" y="2968545"/>
                  <a:ext cx="1191869" cy="12987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1" idx="6"/>
                  <a:endCxn id="12" idx="2"/>
                </p:cNvCxnSpPr>
                <p:nvPr/>
              </p:nvCxnSpPr>
              <p:spPr>
                <a:xfrm flipV="1">
                  <a:off x="3058146" y="2525418"/>
                  <a:ext cx="1191867" cy="12994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7" name="Curved Connector 26"/>
                <p:cNvCxnSpPr>
                  <a:stCxn id="11" idx="6"/>
                  <a:endCxn id="14" idx="2"/>
                </p:cNvCxnSpPr>
                <p:nvPr/>
              </p:nvCxnSpPr>
              <p:spPr>
                <a:xfrm>
                  <a:off x="3058146" y="3824856"/>
                  <a:ext cx="1191867" cy="4424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8" name="Curved Connector 27"/>
                <p:cNvCxnSpPr>
                  <a:stCxn id="12" idx="6"/>
                  <a:endCxn id="15" idx="2"/>
                </p:cNvCxnSpPr>
                <p:nvPr/>
              </p:nvCxnSpPr>
              <p:spPr>
                <a:xfrm>
                  <a:off x="4707214" y="2525418"/>
                  <a:ext cx="1198260" cy="40881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urved Connector 28"/>
                <p:cNvCxnSpPr>
                  <a:stCxn id="12" idx="6"/>
                  <a:endCxn id="16" idx="2"/>
                </p:cNvCxnSpPr>
                <p:nvPr/>
              </p:nvCxnSpPr>
              <p:spPr>
                <a:xfrm>
                  <a:off x="4707214" y="2525418"/>
                  <a:ext cx="1198995" cy="128845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0" name="Curved Connector 29"/>
                <p:cNvCxnSpPr>
                  <a:stCxn id="13" idx="6"/>
                  <a:endCxn id="15" idx="2"/>
                </p:cNvCxnSpPr>
                <p:nvPr/>
              </p:nvCxnSpPr>
              <p:spPr>
                <a:xfrm flipV="1">
                  <a:off x="4717132" y="2934231"/>
                  <a:ext cx="1188343" cy="4460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13" idx="6"/>
                  <a:endCxn id="16" idx="2"/>
                </p:cNvCxnSpPr>
                <p:nvPr/>
              </p:nvCxnSpPr>
              <p:spPr>
                <a:xfrm>
                  <a:off x="4717132" y="3380260"/>
                  <a:ext cx="1189078" cy="4336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14" idx="6"/>
                  <a:endCxn id="15" idx="2"/>
                </p:cNvCxnSpPr>
                <p:nvPr/>
              </p:nvCxnSpPr>
              <p:spPr>
                <a:xfrm flipV="1">
                  <a:off x="4707214" y="2934231"/>
                  <a:ext cx="1198260" cy="133309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 name="Curved Connector 32"/>
                <p:cNvCxnSpPr>
                  <a:stCxn id="14" idx="6"/>
                  <a:endCxn id="16" idx="2"/>
                </p:cNvCxnSpPr>
                <p:nvPr/>
              </p:nvCxnSpPr>
              <p:spPr>
                <a:xfrm flipV="1">
                  <a:off x="4707214" y="3813870"/>
                  <a:ext cx="1198995" cy="45346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 name="Curved Connector 33"/>
                <p:cNvCxnSpPr>
                  <a:stCxn id="15" idx="6"/>
                  <a:endCxn id="17" idx="2"/>
                </p:cNvCxnSpPr>
                <p:nvPr/>
              </p:nvCxnSpPr>
              <p:spPr>
                <a:xfrm flipV="1">
                  <a:off x="6362674" y="2488696"/>
                  <a:ext cx="1194318" cy="4455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5" idx="6"/>
                  <a:endCxn id="18" idx="2"/>
                </p:cNvCxnSpPr>
                <p:nvPr/>
              </p:nvCxnSpPr>
              <p:spPr>
                <a:xfrm>
                  <a:off x="6362674" y="2934231"/>
                  <a:ext cx="1202595" cy="4370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16" idx="6"/>
                  <a:endCxn id="17" idx="2"/>
                </p:cNvCxnSpPr>
                <p:nvPr/>
              </p:nvCxnSpPr>
              <p:spPr>
                <a:xfrm flipV="1">
                  <a:off x="6363409" y="2488696"/>
                  <a:ext cx="1193583" cy="13251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8" name="Curved Connector 37"/>
                <p:cNvCxnSpPr>
                  <a:stCxn id="16" idx="6"/>
                  <a:endCxn id="18" idx="2"/>
                </p:cNvCxnSpPr>
                <p:nvPr/>
              </p:nvCxnSpPr>
              <p:spPr>
                <a:xfrm flipV="1">
                  <a:off x="6363409" y="3371276"/>
                  <a:ext cx="1201860" cy="44259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a:off x="412729" y="33868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p:cNvCxnSpPr/>
                <p:nvPr/>
              </p:nvCxnSpPr>
              <p:spPr>
                <a:xfrm>
                  <a:off x="8120916" y="248869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2" name="Straight Arrow Connector 41"/>
                <p:cNvCxnSpPr/>
                <p:nvPr/>
              </p:nvCxnSpPr>
              <p:spPr>
                <a:xfrm>
                  <a:off x="8145607" y="337127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3" name="Straight Arrow Connector 42"/>
                <p:cNvCxnSpPr/>
                <p:nvPr/>
              </p:nvCxnSpPr>
              <p:spPr>
                <a:xfrm>
                  <a:off x="8117060" y="47267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TextBox 43"/>
                <p:cNvSpPr txBox="1"/>
                <p:nvPr/>
              </p:nvSpPr>
              <p:spPr>
                <a:xfrm>
                  <a:off x="-623021" y="3172974"/>
                  <a:ext cx="1198512" cy="444446"/>
                </a:xfrm>
                <a:prstGeom prst="rect">
                  <a:avLst/>
                </a:prstGeom>
                <a:noFill/>
              </p:spPr>
              <p:txBody>
                <a:bodyPr wrap="square" rtlCol="0">
                  <a:spAutoFit/>
                </a:bodyPr>
                <a:lstStyle/>
                <a:p>
                  <a:r>
                    <a:rPr lang="en-US"/>
                    <a:t>Input 1</a:t>
                  </a:r>
                </a:p>
              </p:txBody>
            </p:sp>
            <p:sp>
              <p:nvSpPr>
                <p:cNvPr id="45" name="TextBox 44"/>
                <p:cNvSpPr txBox="1"/>
                <p:nvPr/>
              </p:nvSpPr>
              <p:spPr>
                <a:xfrm>
                  <a:off x="8631944" y="2271726"/>
                  <a:ext cx="1428330" cy="444446"/>
                </a:xfrm>
                <a:prstGeom prst="rect">
                  <a:avLst/>
                </a:prstGeom>
                <a:noFill/>
              </p:spPr>
              <p:txBody>
                <a:bodyPr wrap="square" rtlCol="0">
                  <a:spAutoFit/>
                </a:bodyPr>
                <a:lstStyle/>
                <a:p>
                  <a:r>
                    <a:rPr lang="en-US"/>
                    <a:t>Output 1</a:t>
                  </a:r>
                </a:p>
              </p:txBody>
            </p:sp>
            <p:sp>
              <p:nvSpPr>
                <p:cNvPr id="46" name="TextBox 45"/>
                <p:cNvSpPr txBox="1"/>
                <p:nvPr/>
              </p:nvSpPr>
              <p:spPr>
                <a:xfrm>
                  <a:off x="8640013" y="3157483"/>
                  <a:ext cx="1428330" cy="444446"/>
                </a:xfrm>
                <a:prstGeom prst="rect">
                  <a:avLst/>
                </a:prstGeom>
                <a:noFill/>
              </p:spPr>
              <p:txBody>
                <a:bodyPr wrap="square" rtlCol="0">
                  <a:spAutoFit/>
                </a:bodyPr>
                <a:lstStyle/>
                <a:p>
                  <a:r>
                    <a:rPr lang="en-US"/>
                    <a:t>Output 2</a:t>
                  </a:r>
                </a:p>
              </p:txBody>
            </p:sp>
            <p:sp>
              <p:nvSpPr>
                <p:cNvPr id="47" name="TextBox 46"/>
                <p:cNvSpPr txBox="1"/>
                <p:nvPr/>
              </p:nvSpPr>
              <p:spPr>
                <a:xfrm>
                  <a:off x="8607206" y="4519328"/>
                  <a:ext cx="1428330" cy="444446"/>
                </a:xfrm>
                <a:prstGeom prst="rect">
                  <a:avLst/>
                </a:prstGeom>
                <a:noFill/>
              </p:spPr>
              <p:txBody>
                <a:bodyPr wrap="square" rtlCol="0">
                  <a:spAutoFit/>
                </a:bodyPr>
                <a:lstStyle/>
                <a:p>
                  <a:r>
                    <a:rPr lang="en-US"/>
                    <a:t>Output n</a:t>
                  </a:r>
                </a:p>
              </p:txBody>
            </p:sp>
          </p:grpSp>
          <p:grpSp>
            <p:nvGrpSpPr>
              <p:cNvPr id="51" name="Group 50"/>
              <p:cNvGrpSpPr/>
              <p:nvPr/>
            </p:nvGrpSpPr>
            <p:grpSpPr>
              <a:xfrm>
                <a:off x="1595955" y="2179724"/>
                <a:ext cx="5633518" cy="2602334"/>
                <a:chOff x="1595955" y="2179724"/>
                <a:chExt cx="5633518" cy="2602334"/>
              </a:xfrm>
            </p:grpSpPr>
            <p:sp>
              <p:nvSpPr>
                <p:cNvPr id="68" name="Oval 67"/>
                <p:cNvSpPr/>
                <p:nvPr/>
              </p:nvSpPr>
              <p:spPr>
                <a:xfrm>
                  <a:off x="2340864" y="4465449"/>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1595955" y="2230553"/>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830822" y="223464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p:cNvSpPr txBox="1"/>
                <p:nvPr/>
              </p:nvSpPr>
              <p:spPr>
                <a:xfrm>
                  <a:off x="2290216" y="2565520"/>
                  <a:ext cx="1393172" cy="307777"/>
                </a:xfrm>
                <a:prstGeom prst="rect">
                  <a:avLst/>
                </a:prstGeom>
                <a:noFill/>
              </p:spPr>
              <p:txBody>
                <a:bodyPr wrap="square" rtlCol="0">
                  <a:spAutoFit/>
                </a:bodyPr>
                <a:lstStyle/>
                <a:p>
                  <a:pPr algn="ctr"/>
                  <a:r>
                    <a:rPr lang="en-US"/>
                    <a:t>Neuron</a:t>
                  </a:r>
                </a:p>
              </p:txBody>
            </p:sp>
            <p:sp>
              <p:nvSpPr>
                <p:cNvPr id="180" name="TextBox 179"/>
                <p:cNvSpPr txBox="1"/>
                <p:nvPr/>
              </p:nvSpPr>
              <p:spPr>
                <a:xfrm>
                  <a:off x="1949368" y="2179724"/>
                  <a:ext cx="881454" cy="430887"/>
                </a:xfrm>
                <a:prstGeom prst="rect">
                  <a:avLst/>
                </a:prstGeom>
                <a:noFill/>
              </p:spPr>
              <p:txBody>
                <a:bodyPr wrap="square" rtlCol="0">
                  <a:spAutoFit/>
                </a:bodyPr>
                <a:lstStyle/>
                <a:p>
                  <a:r>
                    <a:rPr lang="en-US" sz="1100"/>
                    <a:t>Weighted connection</a:t>
                  </a:r>
                </a:p>
              </p:txBody>
            </p:sp>
            <p:cxnSp>
              <p:nvCxnSpPr>
                <p:cNvPr id="181" name="Straight Arrow Connector 180"/>
                <p:cNvCxnSpPr>
                  <a:stCxn id="176" idx="6"/>
                  <a:endCxn id="178" idx="2"/>
                </p:cNvCxnSpPr>
                <p:nvPr/>
              </p:nvCxnSpPr>
              <p:spPr>
                <a:xfrm>
                  <a:off x="1912564" y="2388858"/>
                  <a:ext cx="918258" cy="4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5" name="Oval 64"/>
                <p:cNvSpPr/>
                <p:nvPr/>
              </p:nvSpPr>
              <p:spPr>
                <a:xfrm>
                  <a:off x="2469400" y="411480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p:cNvSpPr/>
                <p:nvPr/>
              </p:nvSpPr>
              <p:spPr>
                <a:xfrm>
                  <a:off x="2469400" y="393192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p:cNvSpPr/>
                <p:nvPr/>
              </p:nvSpPr>
              <p:spPr>
                <a:xfrm>
                  <a:off x="2469864" y="429768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p:cNvSpPr/>
                <p:nvPr/>
              </p:nvSpPr>
              <p:spPr>
                <a:xfrm>
                  <a:off x="7040880" y="410787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p:cNvSpPr/>
                <p:nvPr/>
              </p:nvSpPr>
              <p:spPr>
                <a:xfrm>
                  <a:off x="7040880" y="392499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p:cNvSpPr/>
                <p:nvPr/>
              </p:nvSpPr>
              <p:spPr>
                <a:xfrm>
                  <a:off x="7040880" y="429075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p:cNvSpPr/>
                <p:nvPr/>
              </p:nvSpPr>
              <p:spPr>
                <a:xfrm>
                  <a:off x="6912864" y="445183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 name="Group 18"/>
            <p:cNvGrpSpPr/>
            <p:nvPr/>
          </p:nvGrpSpPr>
          <p:grpSpPr>
            <a:xfrm>
              <a:off x="1240951" y="3356062"/>
              <a:ext cx="5671913" cy="1419972"/>
              <a:chOff x="1240951" y="3356062"/>
              <a:chExt cx="5671913" cy="1419972"/>
            </a:xfrm>
          </p:grpSpPr>
          <p:cxnSp>
            <p:nvCxnSpPr>
              <p:cNvPr id="69" name="Straight Arrow Connector 68"/>
              <p:cNvCxnSpPr/>
              <p:nvPr/>
            </p:nvCxnSpPr>
            <p:spPr>
              <a:xfrm>
                <a:off x="1958203" y="4616387"/>
                <a:ext cx="31660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70" name="TextBox 69"/>
              <p:cNvSpPr txBox="1"/>
              <p:nvPr/>
            </p:nvSpPr>
            <p:spPr>
              <a:xfrm>
                <a:off x="1240951" y="4468257"/>
                <a:ext cx="829964" cy="307777"/>
              </a:xfrm>
              <a:prstGeom prst="rect">
                <a:avLst/>
              </a:prstGeom>
              <a:noFill/>
            </p:spPr>
            <p:txBody>
              <a:bodyPr wrap="square" rtlCol="0">
                <a:spAutoFit/>
              </a:bodyPr>
              <a:lstStyle/>
              <a:p>
                <a:r>
                  <a:rPr lang="en-US"/>
                  <a:t>Input n</a:t>
                </a:r>
              </a:p>
            </p:txBody>
          </p:sp>
          <p:cxnSp>
            <p:nvCxnSpPr>
              <p:cNvPr id="6" name="Curved Connector 5"/>
              <p:cNvCxnSpPr>
                <a:stCxn id="68" idx="6"/>
                <a:endCxn id="10" idx="2"/>
              </p:cNvCxnSpPr>
              <p:nvPr/>
            </p:nvCxnSpPr>
            <p:spPr>
              <a:xfrm flipV="1">
                <a:off x="2657473" y="3379825"/>
                <a:ext cx="812969" cy="1243929"/>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Curved Connector 47"/>
              <p:cNvCxnSpPr>
                <a:stCxn id="68" idx="6"/>
                <a:endCxn id="11" idx="2"/>
              </p:cNvCxnSpPr>
              <p:nvPr/>
            </p:nvCxnSpPr>
            <p:spPr>
              <a:xfrm flipV="1">
                <a:off x="2657473" y="3972817"/>
                <a:ext cx="812970" cy="6509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Curved Connector 49"/>
              <p:cNvCxnSpPr>
                <a:stCxn id="16" idx="6"/>
                <a:endCxn id="77" idx="2"/>
              </p:cNvCxnSpPr>
              <p:nvPr/>
            </p:nvCxnSpPr>
            <p:spPr>
              <a:xfrm>
                <a:off x="6075932" y="3965209"/>
                <a:ext cx="836932" cy="64492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2" name="Curved Connector 51"/>
              <p:cNvCxnSpPr>
                <a:stCxn id="15" idx="6"/>
                <a:endCxn id="77" idx="2"/>
              </p:cNvCxnSpPr>
              <p:nvPr/>
            </p:nvCxnSpPr>
            <p:spPr>
              <a:xfrm>
                <a:off x="6075423" y="3356062"/>
                <a:ext cx="837441" cy="12540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7" name="Google Shape;186;p26"/>
              <p:cNvSpPr txBox="1"/>
              <p:nvPr/>
            </p:nvSpPr>
            <p:spPr>
              <a:xfrm>
                <a:off x="685800" y="929239"/>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Activation Function</a:t>
                </a:r>
                <a:r>
                  <a:rPr lang="en-US" sz="1800" dirty="0">
                    <a:latin typeface="Roboto"/>
                    <a:ea typeface="Roboto"/>
                    <a:cs typeface="Roboto"/>
                    <a:sym typeface="Roboto"/>
                  </a:rPr>
                  <a:t>: A function used to transfer information from one layer of neurons to the next. The activation occurs inside a neuron.</a:t>
                </a:r>
              </a:p>
              <a:p>
                <a:pPr marL="114300">
                  <a:spcAft>
                    <a:spcPts val="600"/>
                  </a:spcAft>
                  <a:buSzPts val="1800"/>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Roboto"/>
                          <a:cs typeface="Roboto"/>
                          <a:sym typeface="Roboto"/>
                        </a:rPr>
                        <m:t>𝑧</m:t>
                      </m:r>
                      <m:r>
                        <a:rPr lang="en-US" sz="1800" b="0" i="1" smtClean="0">
                          <a:latin typeface="Cambria Math" panose="02040503050406030204" pitchFamily="18" charset="0"/>
                          <a:ea typeface="Roboto"/>
                          <a:cs typeface="Roboto"/>
                          <a:sym typeface="Roboto"/>
                        </a:rPr>
                        <m:t>=</m:t>
                      </m:r>
                      <m:r>
                        <a:rPr lang="en-US" sz="1800" b="0" i="1" smtClean="0">
                          <a:latin typeface="Cambria Math" panose="02040503050406030204" pitchFamily="18" charset="0"/>
                          <a:ea typeface="Roboto"/>
                          <a:cs typeface="Roboto"/>
                          <a:sym typeface="Roboto"/>
                        </a:rPr>
                        <m:t>𝑤𝑥</m:t>
                      </m:r>
                    </m:oMath>
                  </m:oMathPara>
                </a14:m>
                <a:endParaRPr lang="en-US" sz="1800" b="0" i="1" dirty="0">
                  <a:latin typeface="Cambria Math" panose="02040503050406030204" pitchFamily="18" charset="0"/>
                  <a:ea typeface="Roboto"/>
                  <a:cs typeface="Roboto"/>
                  <a:sym typeface="Roboto"/>
                </a:endParaRPr>
              </a:p>
              <a:p>
                <a:pPr marL="114300">
                  <a:spcAft>
                    <a:spcPts val="600"/>
                  </a:spcAft>
                  <a:buSzPts val="1800"/>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Roboto"/>
                          <a:cs typeface="Roboto"/>
                          <a:sym typeface="Roboto"/>
                        </a:rPr>
                        <m:t>𝑆𝑖𝑔𝑚𝑜𝑖𝑑</m:t>
                      </m:r>
                      <m:d>
                        <m:dPr>
                          <m:ctrlPr>
                            <a:rPr lang="en-US" sz="1800" b="0" i="1" smtClean="0">
                              <a:latin typeface="Cambria Math" panose="02040503050406030204" pitchFamily="18" charset="0"/>
                              <a:ea typeface="Roboto"/>
                              <a:cs typeface="Roboto"/>
                              <a:sym typeface="Roboto"/>
                            </a:rPr>
                          </m:ctrlPr>
                        </m:dPr>
                        <m:e>
                          <m:r>
                            <a:rPr lang="en-US" sz="1800" b="0" i="1" smtClean="0">
                              <a:latin typeface="Cambria Math" panose="02040503050406030204" pitchFamily="18" charset="0"/>
                              <a:ea typeface="Roboto"/>
                              <a:cs typeface="Roboto"/>
                              <a:sym typeface="Roboto"/>
                            </a:rPr>
                            <m:t>𝑧</m:t>
                          </m:r>
                        </m:e>
                      </m:d>
                      <m:r>
                        <a:rPr lang="en-US" sz="1800" b="0" i="1" smtClean="0">
                          <a:latin typeface="Cambria Math" panose="02040503050406030204" pitchFamily="18" charset="0"/>
                          <a:ea typeface="Roboto"/>
                          <a:cs typeface="Roboto"/>
                          <a:sym typeface="Roboto"/>
                        </a:rPr>
                        <m:t>=</m:t>
                      </m:r>
                      <m:f>
                        <m:fPr>
                          <m:ctrlPr>
                            <a:rPr lang="en-US" sz="1800" b="0" i="1" smtClean="0">
                              <a:latin typeface="Cambria Math" panose="02040503050406030204" pitchFamily="18" charset="0"/>
                              <a:ea typeface="Roboto"/>
                              <a:cs typeface="Roboto"/>
                              <a:sym typeface="Roboto"/>
                            </a:rPr>
                          </m:ctrlPr>
                        </m:fPr>
                        <m:num>
                          <m:r>
                            <a:rPr lang="en-US" sz="1800" b="0" i="1" smtClean="0">
                              <a:latin typeface="Cambria Math" panose="02040503050406030204" pitchFamily="18" charset="0"/>
                              <a:ea typeface="Roboto"/>
                              <a:cs typeface="Roboto"/>
                              <a:sym typeface="Roboto"/>
                            </a:rPr>
                            <m:t>1</m:t>
                          </m:r>
                        </m:num>
                        <m:den>
                          <m:r>
                            <a:rPr lang="en-US" sz="1800" b="0" i="1" smtClean="0">
                              <a:latin typeface="Cambria Math" panose="02040503050406030204" pitchFamily="18" charset="0"/>
                              <a:ea typeface="Roboto"/>
                              <a:cs typeface="Roboto"/>
                              <a:sym typeface="Roboto"/>
                            </a:rPr>
                            <m:t>1+</m:t>
                          </m:r>
                          <m:sSup>
                            <m:sSupPr>
                              <m:ctrlPr>
                                <a:rPr lang="en-US" sz="1800" b="0" i="1" smtClean="0">
                                  <a:latin typeface="Cambria Math" panose="02040503050406030204" pitchFamily="18" charset="0"/>
                                  <a:ea typeface="Roboto"/>
                                  <a:cs typeface="Roboto"/>
                                  <a:sym typeface="Roboto"/>
                                </a:rPr>
                              </m:ctrlPr>
                            </m:sSupPr>
                            <m:e>
                              <m:r>
                                <a:rPr lang="en-US" sz="1800" b="0" i="1" smtClean="0">
                                  <a:latin typeface="Cambria Math" panose="02040503050406030204" pitchFamily="18" charset="0"/>
                                  <a:ea typeface="Roboto"/>
                                  <a:cs typeface="Roboto"/>
                                  <a:sym typeface="Roboto"/>
                                </a:rPr>
                                <m:t>𝑒</m:t>
                              </m:r>
                            </m:e>
                            <m:sup>
                              <m:r>
                                <a:rPr lang="en-US" sz="1800" b="0" i="1" smtClean="0">
                                  <a:latin typeface="Cambria Math" panose="02040503050406030204" pitchFamily="18" charset="0"/>
                                  <a:ea typeface="Roboto"/>
                                  <a:cs typeface="Roboto"/>
                                  <a:sym typeface="Roboto"/>
                                </a:rPr>
                                <m:t>−</m:t>
                              </m:r>
                              <m:r>
                                <a:rPr lang="en-US" sz="1800" b="0" i="1" smtClean="0">
                                  <a:latin typeface="Cambria Math" panose="02040503050406030204" pitchFamily="18" charset="0"/>
                                  <a:ea typeface="Roboto"/>
                                  <a:cs typeface="Roboto"/>
                                  <a:sym typeface="Roboto"/>
                                </a:rPr>
                                <m:t>𝑧</m:t>
                              </m:r>
                            </m:sup>
                          </m:sSup>
                        </m:den>
                      </m:f>
                    </m:oMath>
                  </m:oMathPara>
                </a14:m>
                <a:endParaRPr lang="en-US" sz="1800" dirty="0">
                  <a:latin typeface="Roboto"/>
                  <a:ea typeface="Roboto"/>
                  <a:cs typeface="Roboto"/>
                  <a:sym typeface="Roboto"/>
                </a:endParaRPr>
              </a:p>
              <a:p>
                <a:pPr marL="114300">
                  <a:spcAft>
                    <a:spcPts val="600"/>
                  </a:spcAft>
                  <a:buSzPts val="1800"/>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Roboto"/>
                          <a:cs typeface="Roboto"/>
                        </a:rPr>
                        <m:t>𝑅𝑒𝐿𝑈</m:t>
                      </m:r>
                      <m:d>
                        <m:dPr>
                          <m:ctrlPr>
                            <a:rPr lang="en-US" sz="1800" b="0" i="1" smtClean="0">
                              <a:latin typeface="Cambria Math" panose="02040503050406030204" pitchFamily="18" charset="0"/>
                              <a:ea typeface="Roboto"/>
                              <a:cs typeface="Roboto"/>
                            </a:rPr>
                          </m:ctrlPr>
                        </m:dPr>
                        <m:e>
                          <m:r>
                            <a:rPr lang="en-US" sz="1800" b="0" i="1" smtClean="0">
                              <a:latin typeface="Cambria Math" panose="02040503050406030204" pitchFamily="18" charset="0"/>
                              <a:ea typeface="Roboto"/>
                              <a:cs typeface="Roboto"/>
                            </a:rPr>
                            <m:t>𝑧</m:t>
                          </m:r>
                        </m:e>
                      </m:d>
                      <m:r>
                        <a:rPr lang="en-US" sz="1800" b="0" i="1" smtClean="0">
                          <a:latin typeface="Cambria Math" panose="02040503050406030204" pitchFamily="18" charset="0"/>
                          <a:ea typeface="Roboto"/>
                          <a:cs typeface="Roboto"/>
                        </a:rPr>
                        <m:t>=</m:t>
                      </m:r>
                      <m:func>
                        <m:funcPr>
                          <m:ctrlPr>
                            <a:rPr lang="en-US" sz="1800" b="0" i="1" smtClean="0">
                              <a:latin typeface="Cambria Math" panose="02040503050406030204" pitchFamily="18" charset="0"/>
                              <a:ea typeface="Roboto"/>
                              <a:cs typeface="Roboto"/>
                            </a:rPr>
                          </m:ctrlPr>
                        </m:funcPr>
                        <m:fName>
                          <m:r>
                            <m:rPr>
                              <m:sty m:val="p"/>
                            </m:rPr>
                            <a:rPr lang="en-US" sz="1800" b="0" i="0" smtClean="0">
                              <a:latin typeface="Cambria Math" panose="02040503050406030204" pitchFamily="18" charset="0"/>
                              <a:ea typeface="Roboto"/>
                              <a:cs typeface="Roboto"/>
                            </a:rPr>
                            <m:t>max</m:t>
                          </m:r>
                        </m:fName>
                        <m:e>
                          <m:d>
                            <m:dPr>
                              <m:ctrlPr>
                                <a:rPr lang="en-US" sz="1800" b="0" i="1" smtClean="0">
                                  <a:latin typeface="Cambria Math" panose="02040503050406030204" pitchFamily="18" charset="0"/>
                                  <a:ea typeface="Roboto"/>
                                  <a:cs typeface="Roboto"/>
                                </a:rPr>
                              </m:ctrlPr>
                            </m:dPr>
                            <m:e>
                              <m:r>
                                <a:rPr lang="en-US" sz="1800" b="0" i="1" smtClean="0">
                                  <a:latin typeface="Cambria Math" panose="02040503050406030204" pitchFamily="18" charset="0"/>
                                  <a:ea typeface="Roboto"/>
                                  <a:cs typeface="Roboto"/>
                                </a:rPr>
                                <m:t>0,</m:t>
                              </m:r>
                              <m:r>
                                <a:rPr lang="en-US" sz="1800" b="0" i="1" smtClean="0">
                                  <a:latin typeface="Cambria Math" panose="02040503050406030204" pitchFamily="18" charset="0"/>
                                  <a:ea typeface="Roboto"/>
                                  <a:cs typeface="Roboto"/>
                                </a:rPr>
                                <m:t>𝑧</m:t>
                              </m:r>
                            </m:e>
                          </m:d>
                        </m:e>
                      </m:func>
                    </m:oMath>
                  </m:oMathPara>
                </a14:m>
                <a:endParaRPr lang="en-US" sz="1800" dirty="0">
                  <a:latin typeface="Roboto"/>
                  <a:ea typeface="Roboto"/>
                  <a:cs typeface="Roboto"/>
                </a:endParaRPr>
              </a:p>
            </p:txBody>
          </p:sp>
        </mc:Choice>
        <mc:Fallback xmlns="">
          <p:sp>
            <p:nvSpPr>
              <p:cNvPr id="87" name="Google Shape;186;p26"/>
              <p:cNvSpPr txBox="1">
                <a:spLocks noRot="1" noChangeAspect="1" noMove="1" noResize="1" noEditPoints="1" noAdjustHandles="1" noChangeArrowheads="1" noChangeShapeType="1" noTextEdit="1"/>
              </p:cNvSpPr>
              <p:nvPr/>
            </p:nvSpPr>
            <p:spPr>
              <a:xfrm>
                <a:off x="685800" y="929239"/>
                <a:ext cx="8229600" cy="2514600"/>
              </a:xfrm>
              <a:prstGeom prst="rect">
                <a:avLst/>
              </a:prstGeom>
              <a:blipFill>
                <a:blip r:embed="rId3"/>
                <a:stretch>
                  <a:fillRect l="-222" t="-2906" r="-7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2375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heel(1)">
                                      <p:cBhvr>
                                        <p:cTn id="7"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lvl="0" indent="-342900" algn="l" rtl="0">
              <a:spcAft>
                <a:spcPts val="600"/>
              </a:spcAft>
              <a:buSzPts val="1800"/>
              <a:buFont typeface="Roboto"/>
              <a:buChar char="●"/>
            </a:pPr>
            <a:r>
              <a:rPr lang="en" sz="1800" b="1">
                <a:latin typeface="Roboto"/>
                <a:ea typeface="Roboto"/>
                <a:cs typeface="Roboto"/>
                <a:sym typeface="Roboto"/>
              </a:rPr>
              <a:t>Input layer</a:t>
            </a:r>
            <a:r>
              <a:rPr lang="en" sz="1800">
                <a:latin typeface="Roboto"/>
                <a:ea typeface="Roboto"/>
                <a:cs typeface="Roboto"/>
                <a:sym typeface="Roboto"/>
              </a:rPr>
              <a:t>: The layer which </a:t>
            </a:r>
            <a:r>
              <a:rPr lang="en-US" sz="1800">
                <a:latin typeface="Roboto"/>
                <a:ea typeface="Roboto"/>
                <a:cs typeface="Roboto"/>
                <a:sym typeface="Roboto"/>
              </a:rPr>
              <a:t>receives </a:t>
            </a:r>
            <a:r>
              <a:rPr lang="en" sz="1800">
                <a:latin typeface="Roboto"/>
                <a:ea typeface="Roboto"/>
                <a:cs typeface="Roboto"/>
                <a:sym typeface="Roboto"/>
              </a:rPr>
              <a:t>data. The data may be pixel values from images, words from a body of text, a robots sensor information, etc.</a:t>
            </a:r>
            <a:endParaRPr sz="180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Parts of a </a:t>
            </a:r>
            <a:r>
              <a:rPr lang="en-US" sz="3600" b="1">
                <a:latin typeface="Roboto"/>
                <a:ea typeface="Roboto"/>
                <a:cs typeface="Roboto"/>
                <a:sym typeface="Roboto"/>
              </a:rPr>
              <a:t>Neural Network</a:t>
            </a:r>
          </a:p>
        </p:txBody>
      </p:sp>
      <p:sp>
        <p:nvSpPr>
          <p:cNvPr id="188" name="Google Shape;188;p26"/>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297" name="Group 296"/>
          <p:cNvGrpSpPr/>
          <p:nvPr/>
        </p:nvGrpSpPr>
        <p:grpSpPr>
          <a:xfrm>
            <a:off x="1056557" y="2179724"/>
            <a:ext cx="7585026" cy="2653576"/>
            <a:chOff x="1056557" y="2179724"/>
            <a:chExt cx="7585026" cy="2653576"/>
          </a:xfrm>
        </p:grpSpPr>
        <p:grpSp>
          <p:nvGrpSpPr>
            <p:cNvPr id="298" name="Group 297"/>
            <p:cNvGrpSpPr/>
            <p:nvPr/>
          </p:nvGrpSpPr>
          <p:grpSpPr>
            <a:xfrm>
              <a:off x="1056557" y="2179724"/>
              <a:ext cx="7585026" cy="2653576"/>
              <a:chOff x="1056557" y="2179724"/>
              <a:chExt cx="7585026" cy="2653576"/>
            </a:xfrm>
          </p:grpSpPr>
          <p:sp>
            <p:nvSpPr>
              <p:cNvPr id="306" name="Oval 305"/>
              <p:cNvSpPr/>
              <p:nvPr/>
            </p:nvSpPr>
            <p:spPr>
              <a:xfrm>
                <a:off x="2340864" y="4465449"/>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7" name="Group 306"/>
              <p:cNvGrpSpPr/>
              <p:nvPr/>
            </p:nvGrpSpPr>
            <p:grpSpPr>
              <a:xfrm>
                <a:off x="1056557" y="2179724"/>
                <a:ext cx="7585026" cy="2653576"/>
                <a:chOff x="1056557" y="2179724"/>
                <a:chExt cx="7585026" cy="2653576"/>
              </a:xfrm>
            </p:grpSpPr>
            <p:grpSp>
              <p:nvGrpSpPr>
                <p:cNvPr id="309" name="Group 308"/>
                <p:cNvGrpSpPr/>
                <p:nvPr/>
              </p:nvGrpSpPr>
              <p:grpSpPr>
                <a:xfrm>
                  <a:off x="1056557" y="2179724"/>
                  <a:ext cx="7585026" cy="2653576"/>
                  <a:chOff x="1056557" y="2179724"/>
                  <a:chExt cx="7585026" cy="2653576"/>
                </a:xfrm>
              </p:grpSpPr>
              <p:grpSp>
                <p:nvGrpSpPr>
                  <p:cNvPr id="316" name="Group 315"/>
                  <p:cNvGrpSpPr/>
                  <p:nvPr/>
                </p:nvGrpSpPr>
                <p:grpSpPr>
                  <a:xfrm>
                    <a:off x="1237860" y="2889227"/>
                    <a:ext cx="7403723" cy="1944073"/>
                    <a:chOff x="1237860" y="2889227"/>
                    <a:chExt cx="7403723" cy="1944073"/>
                  </a:xfrm>
                </p:grpSpPr>
                <p:grpSp>
                  <p:nvGrpSpPr>
                    <p:cNvPr id="323" name="Group 322"/>
                    <p:cNvGrpSpPr/>
                    <p:nvPr/>
                  </p:nvGrpSpPr>
                  <p:grpSpPr>
                    <a:xfrm>
                      <a:off x="1237860" y="2889227"/>
                      <a:ext cx="7403723" cy="1944073"/>
                      <a:chOff x="1237860" y="2889227"/>
                      <a:chExt cx="7403723" cy="1944073"/>
                    </a:xfrm>
                  </p:grpSpPr>
                  <p:grpSp>
                    <p:nvGrpSpPr>
                      <p:cNvPr id="329" name="Group 328"/>
                      <p:cNvGrpSpPr/>
                      <p:nvPr/>
                    </p:nvGrpSpPr>
                    <p:grpSpPr>
                      <a:xfrm>
                        <a:off x="1237860" y="2889227"/>
                        <a:ext cx="7403723" cy="1872286"/>
                        <a:chOff x="-623021" y="2260096"/>
                        <a:chExt cx="10691364" cy="2703678"/>
                      </a:xfrm>
                    </p:grpSpPr>
                    <p:sp>
                      <p:nvSpPr>
                        <p:cNvPr id="335" name="Oval 334"/>
                        <p:cNvSpPr/>
                        <p:nvPr/>
                      </p:nvSpPr>
                      <p:spPr>
                        <a:xfrm>
                          <a:off x="963527" y="31504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a:off x="2600945" y="273994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2600946" y="359625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4250014" y="22968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a:off x="4259932" y="31516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4250014" y="403872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5905474" y="270563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5906209" y="358526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a:off x="7556992" y="226009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a:off x="7565270" y="314267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5" name="Curved Connector 344"/>
                        <p:cNvCxnSpPr>
                          <a:stCxn id="335" idx="6"/>
                          <a:endCxn id="336" idx="2"/>
                        </p:cNvCxnSpPr>
                        <p:nvPr/>
                      </p:nvCxnSpPr>
                      <p:spPr>
                        <a:xfrm flipV="1">
                          <a:off x="1420727" y="2968545"/>
                          <a:ext cx="1180218" cy="4104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6" name="Curved Connector 345"/>
                        <p:cNvCxnSpPr>
                          <a:stCxn id="335" idx="6"/>
                          <a:endCxn id="337" idx="2"/>
                        </p:cNvCxnSpPr>
                        <p:nvPr/>
                      </p:nvCxnSpPr>
                      <p:spPr>
                        <a:xfrm>
                          <a:off x="1420727" y="3379003"/>
                          <a:ext cx="1180220" cy="4458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7" name="Curved Connector 346"/>
                        <p:cNvCxnSpPr>
                          <a:stCxn id="336" idx="6"/>
                          <a:endCxn id="338" idx="2"/>
                        </p:cNvCxnSpPr>
                        <p:nvPr/>
                      </p:nvCxnSpPr>
                      <p:spPr>
                        <a:xfrm flipV="1">
                          <a:off x="3058145" y="2525418"/>
                          <a:ext cx="1191869" cy="44312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8" name="Curved Connector 347"/>
                        <p:cNvCxnSpPr>
                          <a:stCxn id="336" idx="6"/>
                          <a:endCxn id="339" idx="2"/>
                        </p:cNvCxnSpPr>
                        <p:nvPr/>
                      </p:nvCxnSpPr>
                      <p:spPr>
                        <a:xfrm>
                          <a:off x="3058145" y="2968545"/>
                          <a:ext cx="1201787" cy="411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Curved Connector 348"/>
                        <p:cNvCxnSpPr>
                          <a:stCxn id="337" idx="6"/>
                          <a:endCxn id="339" idx="2"/>
                        </p:cNvCxnSpPr>
                        <p:nvPr/>
                      </p:nvCxnSpPr>
                      <p:spPr>
                        <a:xfrm flipV="1">
                          <a:off x="3058146" y="3380260"/>
                          <a:ext cx="1201785" cy="44459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0" name="Curved Connector 349"/>
                        <p:cNvCxnSpPr>
                          <a:stCxn id="336" idx="6"/>
                          <a:endCxn id="340" idx="2"/>
                        </p:cNvCxnSpPr>
                        <p:nvPr/>
                      </p:nvCxnSpPr>
                      <p:spPr>
                        <a:xfrm>
                          <a:off x="3058145" y="2968545"/>
                          <a:ext cx="1191869" cy="12987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1" name="Curved Connector 350"/>
                        <p:cNvCxnSpPr>
                          <a:stCxn id="337" idx="6"/>
                          <a:endCxn id="338" idx="2"/>
                        </p:cNvCxnSpPr>
                        <p:nvPr/>
                      </p:nvCxnSpPr>
                      <p:spPr>
                        <a:xfrm flipV="1">
                          <a:off x="3058146" y="2525418"/>
                          <a:ext cx="1191867" cy="12994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2" name="Curved Connector 351"/>
                        <p:cNvCxnSpPr>
                          <a:stCxn id="337" idx="6"/>
                          <a:endCxn id="340" idx="2"/>
                        </p:cNvCxnSpPr>
                        <p:nvPr/>
                      </p:nvCxnSpPr>
                      <p:spPr>
                        <a:xfrm>
                          <a:off x="3058146" y="3824856"/>
                          <a:ext cx="1191867" cy="4424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3" name="Curved Connector 352"/>
                        <p:cNvCxnSpPr>
                          <a:stCxn id="338" idx="6"/>
                          <a:endCxn id="341" idx="2"/>
                        </p:cNvCxnSpPr>
                        <p:nvPr/>
                      </p:nvCxnSpPr>
                      <p:spPr>
                        <a:xfrm>
                          <a:off x="4707214" y="2525418"/>
                          <a:ext cx="1198260" cy="40881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54" name="Curved Connector 353"/>
                        <p:cNvCxnSpPr>
                          <a:stCxn id="338" idx="6"/>
                          <a:endCxn id="342" idx="2"/>
                        </p:cNvCxnSpPr>
                        <p:nvPr/>
                      </p:nvCxnSpPr>
                      <p:spPr>
                        <a:xfrm>
                          <a:off x="4707214" y="2525418"/>
                          <a:ext cx="1198995" cy="128845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55" name="Curved Connector 354"/>
                        <p:cNvCxnSpPr>
                          <a:stCxn id="339" idx="6"/>
                          <a:endCxn id="341" idx="2"/>
                        </p:cNvCxnSpPr>
                        <p:nvPr/>
                      </p:nvCxnSpPr>
                      <p:spPr>
                        <a:xfrm flipV="1">
                          <a:off x="4717132" y="2934231"/>
                          <a:ext cx="1188343" cy="4460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Curved Connector 355"/>
                        <p:cNvCxnSpPr>
                          <a:stCxn id="339" idx="6"/>
                          <a:endCxn id="342" idx="2"/>
                        </p:cNvCxnSpPr>
                        <p:nvPr/>
                      </p:nvCxnSpPr>
                      <p:spPr>
                        <a:xfrm>
                          <a:off x="4717132" y="3380260"/>
                          <a:ext cx="1189078" cy="4336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7" name="Curved Connector 356"/>
                        <p:cNvCxnSpPr>
                          <a:stCxn id="340" idx="6"/>
                          <a:endCxn id="341" idx="2"/>
                        </p:cNvCxnSpPr>
                        <p:nvPr/>
                      </p:nvCxnSpPr>
                      <p:spPr>
                        <a:xfrm flipV="1">
                          <a:off x="4707214" y="2934231"/>
                          <a:ext cx="1198260" cy="133309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8" name="Curved Connector 357"/>
                        <p:cNvCxnSpPr>
                          <a:stCxn id="340" idx="6"/>
                          <a:endCxn id="342" idx="2"/>
                        </p:cNvCxnSpPr>
                        <p:nvPr/>
                      </p:nvCxnSpPr>
                      <p:spPr>
                        <a:xfrm flipV="1">
                          <a:off x="4707214" y="3813870"/>
                          <a:ext cx="1198995" cy="45346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9" name="Curved Connector 358"/>
                        <p:cNvCxnSpPr>
                          <a:stCxn id="341" idx="6"/>
                          <a:endCxn id="343" idx="2"/>
                        </p:cNvCxnSpPr>
                        <p:nvPr/>
                      </p:nvCxnSpPr>
                      <p:spPr>
                        <a:xfrm flipV="1">
                          <a:off x="6362674" y="2488696"/>
                          <a:ext cx="1194318" cy="4455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0" name="Curved Connector 359"/>
                        <p:cNvCxnSpPr>
                          <a:stCxn id="341" idx="6"/>
                          <a:endCxn id="344" idx="2"/>
                        </p:cNvCxnSpPr>
                        <p:nvPr/>
                      </p:nvCxnSpPr>
                      <p:spPr>
                        <a:xfrm>
                          <a:off x="6362674" y="2934231"/>
                          <a:ext cx="1202595" cy="4370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1" name="Curved Connector 360"/>
                        <p:cNvCxnSpPr>
                          <a:stCxn id="342" idx="6"/>
                          <a:endCxn id="343" idx="2"/>
                        </p:cNvCxnSpPr>
                        <p:nvPr/>
                      </p:nvCxnSpPr>
                      <p:spPr>
                        <a:xfrm flipV="1">
                          <a:off x="6363409" y="2488696"/>
                          <a:ext cx="1193583" cy="13251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62" name="Curved Connector 361"/>
                        <p:cNvCxnSpPr>
                          <a:stCxn id="342" idx="6"/>
                          <a:endCxn id="344" idx="2"/>
                        </p:cNvCxnSpPr>
                        <p:nvPr/>
                      </p:nvCxnSpPr>
                      <p:spPr>
                        <a:xfrm flipV="1">
                          <a:off x="6363409" y="3371276"/>
                          <a:ext cx="1201860" cy="44259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63" name="Straight Arrow Connector 362"/>
                        <p:cNvCxnSpPr/>
                        <p:nvPr/>
                      </p:nvCxnSpPr>
                      <p:spPr>
                        <a:xfrm>
                          <a:off x="412729" y="33868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4" name="Straight Arrow Connector 363"/>
                        <p:cNvCxnSpPr/>
                        <p:nvPr/>
                      </p:nvCxnSpPr>
                      <p:spPr>
                        <a:xfrm>
                          <a:off x="8120916" y="248869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5" name="Straight Arrow Connector 364"/>
                        <p:cNvCxnSpPr/>
                        <p:nvPr/>
                      </p:nvCxnSpPr>
                      <p:spPr>
                        <a:xfrm>
                          <a:off x="8145607" y="337127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6" name="Straight Arrow Connector 365"/>
                        <p:cNvCxnSpPr/>
                        <p:nvPr/>
                      </p:nvCxnSpPr>
                      <p:spPr>
                        <a:xfrm>
                          <a:off x="8117060" y="47267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67" name="TextBox 366"/>
                        <p:cNvSpPr txBox="1"/>
                        <p:nvPr/>
                      </p:nvSpPr>
                      <p:spPr>
                        <a:xfrm>
                          <a:off x="-623021" y="3172974"/>
                          <a:ext cx="1198512" cy="444446"/>
                        </a:xfrm>
                        <a:prstGeom prst="rect">
                          <a:avLst/>
                        </a:prstGeom>
                        <a:noFill/>
                      </p:spPr>
                      <p:txBody>
                        <a:bodyPr wrap="square" rtlCol="0">
                          <a:spAutoFit/>
                        </a:bodyPr>
                        <a:lstStyle/>
                        <a:p>
                          <a:r>
                            <a:rPr lang="en-US"/>
                            <a:t>Input 1</a:t>
                          </a:r>
                        </a:p>
                      </p:txBody>
                    </p:sp>
                    <p:sp>
                      <p:nvSpPr>
                        <p:cNvPr id="368" name="TextBox 367"/>
                        <p:cNvSpPr txBox="1"/>
                        <p:nvPr/>
                      </p:nvSpPr>
                      <p:spPr>
                        <a:xfrm>
                          <a:off x="8631944" y="2271726"/>
                          <a:ext cx="1428330" cy="444446"/>
                        </a:xfrm>
                        <a:prstGeom prst="rect">
                          <a:avLst/>
                        </a:prstGeom>
                        <a:noFill/>
                      </p:spPr>
                      <p:txBody>
                        <a:bodyPr wrap="square" rtlCol="0">
                          <a:spAutoFit/>
                        </a:bodyPr>
                        <a:lstStyle/>
                        <a:p>
                          <a:r>
                            <a:rPr lang="en-US"/>
                            <a:t>Output 1</a:t>
                          </a:r>
                        </a:p>
                      </p:txBody>
                    </p:sp>
                    <p:sp>
                      <p:nvSpPr>
                        <p:cNvPr id="369" name="TextBox 368"/>
                        <p:cNvSpPr txBox="1"/>
                        <p:nvPr/>
                      </p:nvSpPr>
                      <p:spPr>
                        <a:xfrm>
                          <a:off x="8640013" y="3157483"/>
                          <a:ext cx="1428330" cy="444446"/>
                        </a:xfrm>
                        <a:prstGeom prst="rect">
                          <a:avLst/>
                        </a:prstGeom>
                        <a:noFill/>
                      </p:spPr>
                      <p:txBody>
                        <a:bodyPr wrap="square" rtlCol="0">
                          <a:spAutoFit/>
                        </a:bodyPr>
                        <a:lstStyle/>
                        <a:p>
                          <a:r>
                            <a:rPr lang="en-US"/>
                            <a:t>Output 2</a:t>
                          </a:r>
                        </a:p>
                      </p:txBody>
                    </p:sp>
                    <p:sp>
                      <p:nvSpPr>
                        <p:cNvPr id="370" name="TextBox 369"/>
                        <p:cNvSpPr txBox="1"/>
                        <p:nvPr/>
                      </p:nvSpPr>
                      <p:spPr>
                        <a:xfrm>
                          <a:off x="8607206" y="4519328"/>
                          <a:ext cx="1428330" cy="444446"/>
                        </a:xfrm>
                        <a:prstGeom prst="rect">
                          <a:avLst/>
                        </a:prstGeom>
                        <a:noFill/>
                      </p:spPr>
                      <p:txBody>
                        <a:bodyPr wrap="square" rtlCol="0">
                          <a:spAutoFit/>
                        </a:bodyPr>
                        <a:lstStyle/>
                        <a:p>
                          <a:r>
                            <a:rPr lang="en-US"/>
                            <a:t>Output n</a:t>
                          </a:r>
                        </a:p>
                      </p:txBody>
                    </p:sp>
                  </p:grpSp>
                  <p:sp>
                    <p:nvSpPr>
                      <p:cNvPr id="330" name="Rectangle 329"/>
                      <p:cNvSpPr/>
                      <p:nvPr/>
                    </p:nvSpPr>
                    <p:spPr>
                      <a:xfrm>
                        <a:off x="2286000" y="3359685"/>
                        <a:ext cx="405256" cy="1473615"/>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4" name="TextBox 323"/>
                    <p:cNvSpPr txBox="1"/>
                    <p:nvPr/>
                  </p:nvSpPr>
                  <p:spPr>
                    <a:xfrm>
                      <a:off x="1936845" y="3046487"/>
                      <a:ext cx="1107392" cy="307777"/>
                    </a:xfrm>
                    <a:prstGeom prst="rect">
                      <a:avLst/>
                    </a:prstGeom>
                    <a:noFill/>
                  </p:spPr>
                  <p:txBody>
                    <a:bodyPr wrap="square" rtlCol="0">
                      <a:spAutoFit/>
                    </a:bodyPr>
                    <a:lstStyle/>
                    <a:p>
                      <a:r>
                        <a:rPr lang="en-US"/>
                        <a:t>Input Layer</a:t>
                      </a:r>
                    </a:p>
                  </p:txBody>
                </p:sp>
              </p:grpSp>
              <p:sp>
                <p:nvSpPr>
                  <p:cNvPr id="317" name="Oval 316"/>
                  <p:cNvSpPr/>
                  <p:nvPr/>
                </p:nvSpPr>
                <p:spPr>
                  <a:xfrm>
                    <a:off x="1595955" y="2230553"/>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TextBox 317"/>
                  <p:cNvSpPr txBox="1"/>
                  <p:nvPr/>
                </p:nvSpPr>
                <p:spPr>
                  <a:xfrm>
                    <a:off x="1056557" y="2558177"/>
                    <a:ext cx="1393172" cy="307777"/>
                  </a:xfrm>
                  <a:prstGeom prst="rect">
                    <a:avLst/>
                  </a:prstGeom>
                  <a:noFill/>
                </p:spPr>
                <p:txBody>
                  <a:bodyPr wrap="square" rtlCol="0">
                    <a:spAutoFit/>
                  </a:bodyPr>
                  <a:lstStyle/>
                  <a:p>
                    <a:pPr algn="ctr"/>
                    <a:r>
                      <a:rPr lang="en-US"/>
                      <a:t>Neuron</a:t>
                    </a:r>
                  </a:p>
                </p:txBody>
              </p:sp>
              <p:sp>
                <p:nvSpPr>
                  <p:cNvPr id="319" name="Oval 318"/>
                  <p:cNvSpPr/>
                  <p:nvPr/>
                </p:nvSpPr>
                <p:spPr>
                  <a:xfrm>
                    <a:off x="2830822" y="223464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TextBox 319"/>
                  <p:cNvSpPr txBox="1"/>
                  <p:nvPr/>
                </p:nvSpPr>
                <p:spPr>
                  <a:xfrm>
                    <a:off x="2290216" y="2565520"/>
                    <a:ext cx="1393172" cy="307777"/>
                  </a:xfrm>
                  <a:prstGeom prst="rect">
                    <a:avLst/>
                  </a:prstGeom>
                  <a:noFill/>
                </p:spPr>
                <p:txBody>
                  <a:bodyPr wrap="square" rtlCol="0">
                    <a:spAutoFit/>
                  </a:bodyPr>
                  <a:lstStyle/>
                  <a:p>
                    <a:pPr algn="ctr"/>
                    <a:r>
                      <a:rPr lang="en-US"/>
                      <a:t>Neuron</a:t>
                    </a:r>
                  </a:p>
                </p:txBody>
              </p:sp>
              <p:sp>
                <p:nvSpPr>
                  <p:cNvPr id="321" name="TextBox 320"/>
                  <p:cNvSpPr txBox="1"/>
                  <p:nvPr/>
                </p:nvSpPr>
                <p:spPr>
                  <a:xfrm>
                    <a:off x="1949368" y="2179724"/>
                    <a:ext cx="881454" cy="430887"/>
                  </a:xfrm>
                  <a:prstGeom prst="rect">
                    <a:avLst/>
                  </a:prstGeom>
                  <a:noFill/>
                </p:spPr>
                <p:txBody>
                  <a:bodyPr wrap="square" rtlCol="0">
                    <a:spAutoFit/>
                  </a:bodyPr>
                  <a:lstStyle/>
                  <a:p>
                    <a:r>
                      <a:rPr lang="en-US" sz="1100"/>
                      <a:t>Weighted connection</a:t>
                    </a:r>
                  </a:p>
                </p:txBody>
              </p:sp>
              <p:cxnSp>
                <p:nvCxnSpPr>
                  <p:cNvPr id="322" name="Straight Arrow Connector 321"/>
                  <p:cNvCxnSpPr>
                    <a:stCxn id="317" idx="6"/>
                    <a:endCxn id="319" idx="2"/>
                  </p:cNvCxnSpPr>
                  <p:nvPr/>
                </p:nvCxnSpPr>
                <p:spPr>
                  <a:xfrm>
                    <a:off x="1912564" y="2388858"/>
                    <a:ext cx="918258" cy="4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10" name="Oval 309"/>
                <p:cNvSpPr/>
                <p:nvPr/>
              </p:nvSpPr>
              <p:spPr>
                <a:xfrm>
                  <a:off x="2469400" y="411480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1" name="Oval 310"/>
                <p:cNvSpPr/>
                <p:nvPr/>
              </p:nvSpPr>
              <p:spPr>
                <a:xfrm>
                  <a:off x="2469400" y="393192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2" name="Oval 311"/>
                <p:cNvSpPr/>
                <p:nvPr/>
              </p:nvSpPr>
              <p:spPr>
                <a:xfrm>
                  <a:off x="2469864" y="429768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3" name="Oval 312"/>
                <p:cNvSpPr/>
                <p:nvPr/>
              </p:nvSpPr>
              <p:spPr>
                <a:xfrm>
                  <a:off x="7040880" y="410787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4" name="Oval 313"/>
                <p:cNvSpPr/>
                <p:nvPr/>
              </p:nvSpPr>
              <p:spPr>
                <a:xfrm>
                  <a:off x="7040880" y="392499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5" name="Oval 314"/>
                <p:cNvSpPr/>
                <p:nvPr/>
              </p:nvSpPr>
              <p:spPr>
                <a:xfrm>
                  <a:off x="7040880" y="429075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08" name="Oval 307"/>
              <p:cNvSpPr/>
              <p:nvPr/>
            </p:nvSpPr>
            <p:spPr>
              <a:xfrm>
                <a:off x="6912864" y="445183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9" name="Group 298"/>
            <p:cNvGrpSpPr/>
            <p:nvPr/>
          </p:nvGrpSpPr>
          <p:grpSpPr>
            <a:xfrm>
              <a:off x="1240951" y="3356062"/>
              <a:ext cx="5671913" cy="1419972"/>
              <a:chOff x="1240951" y="3356062"/>
              <a:chExt cx="5671913" cy="1419972"/>
            </a:xfrm>
          </p:grpSpPr>
          <p:cxnSp>
            <p:nvCxnSpPr>
              <p:cNvPr id="300" name="Straight Arrow Connector 299"/>
              <p:cNvCxnSpPr/>
              <p:nvPr/>
            </p:nvCxnSpPr>
            <p:spPr>
              <a:xfrm>
                <a:off x="1958203" y="4616387"/>
                <a:ext cx="31660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01" name="TextBox 300"/>
              <p:cNvSpPr txBox="1"/>
              <p:nvPr/>
            </p:nvSpPr>
            <p:spPr>
              <a:xfrm>
                <a:off x="1240951" y="4468257"/>
                <a:ext cx="829964" cy="307777"/>
              </a:xfrm>
              <a:prstGeom prst="rect">
                <a:avLst/>
              </a:prstGeom>
              <a:noFill/>
            </p:spPr>
            <p:txBody>
              <a:bodyPr wrap="square" rtlCol="0">
                <a:spAutoFit/>
              </a:bodyPr>
              <a:lstStyle/>
              <a:p>
                <a:r>
                  <a:rPr lang="en-US"/>
                  <a:t>Input n</a:t>
                </a:r>
              </a:p>
            </p:txBody>
          </p:sp>
          <p:cxnSp>
            <p:nvCxnSpPr>
              <p:cNvPr id="302" name="Curved Connector 301"/>
              <p:cNvCxnSpPr>
                <a:stCxn id="306" idx="6"/>
                <a:endCxn id="336" idx="2"/>
              </p:cNvCxnSpPr>
              <p:nvPr/>
            </p:nvCxnSpPr>
            <p:spPr>
              <a:xfrm flipV="1">
                <a:off x="2657473" y="3379825"/>
                <a:ext cx="812969" cy="1243929"/>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3" name="Curved Connector 302"/>
              <p:cNvCxnSpPr>
                <a:stCxn id="306" idx="6"/>
                <a:endCxn id="337" idx="2"/>
              </p:cNvCxnSpPr>
              <p:nvPr/>
            </p:nvCxnSpPr>
            <p:spPr>
              <a:xfrm flipV="1">
                <a:off x="2657473" y="3972817"/>
                <a:ext cx="812970" cy="6509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4" name="Curved Connector 303"/>
              <p:cNvCxnSpPr>
                <a:stCxn id="342" idx="6"/>
                <a:endCxn id="308" idx="2"/>
              </p:cNvCxnSpPr>
              <p:nvPr/>
            </p:nvCxnSpPr>
            <p:spPr>
              <a:xfrm>
                <a:off x="6075932" y="3965209"/>
                <a:ext cx="836932" cy="64492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5" name="Curved Connector 304"/>
              <p:cNvCxnSpPr>
                <a:stCxn id="341" idx="6"/>
                <a:endCxn id="308" idx="2"/>
              </p:cNvCxnSpPr>
              <p:nvPr/>
            </p:nvCxnSpPr>
            <p:spPr>
              <a:xfrm>
                <a:off x="6075423" y="3356062"/>
                <a:ext cx="837441" cy="12540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36" name="Rectangle 435"/>
          <p:cNvSpPr/>
          <p:nvPr/>
        </p:nvSpPr>
        <p:spPr>
          <a:xfrm>
            <a:off x="6858000" y="2854988"/>
            <a:ext cx="405256" cy="1978312"/>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TextBox 436"/>
          <p:cNvSpPr txBox="1"/>
          <p:nvPr/>
        </p:nvSpPr>
        <p:spPr>
          <a:xfrm>
            <a:off x="6457190" y="2545128"/>
            <a:ext cx="1206875" cy="307777"/>
          </a:xfrm>
          <a:prstGeom prst="rect">
            <a:avLst/>
          </a:prstGeom>
          <a:noFill/>
        </p:spPr>
        <p:txBody>
          <a:bodyPr wrap="square" rtlCol="0">
            <a:spAutoFit/>
          </a:bodyPr>
          <a:lstStyle/>
          <a:p>
            <a:r>
              <a:rPr lang="en-US"/>
              <a:t>Output Layer</a:t>
            </a:r>
          </a:p>
        </p:txBody>
      </p:sp>
      <p:sp>
        <p:nvSpPr>
          <p:cNvPr id="2" name="Oval 1"/>
          <p:cNvSpPr/>
          <p:nvPr/>
        </p:nvSpPr>
        <p:spPr>
          <a:xfrm>
            <a:off x="6430395" y="2547685"/>
            <a:ext cx="1281546" cy="305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83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wheel(1)">
                                      <p:cBhvr>
                                        <p:cTn id="7" dur="2000"/>
                                        <p:tgtEl>
                                          <p:spTgt spid="43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36"/>
                                        </p:tgtEl>
                                        <p:attrNameLst>
                                          <p:attrName>style.visibility</p:attrName>
                                        </p:attrNameLst>
                                      </p:cBhvr>
                                      <p:to>
                                        <p:strVal val="visible"/>
                                      </p:to>
                                    </p:set>
                                    <p:animEffect transition="in" filter="wheel(1)">
                                      <p:cBhvr>
                                        <p:cTn id="13" dur="20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p:bldP spid="437"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lvl="0" indent="-342900" algn="l" rtl="0">
              <a:spcAft>
                <a:spcPts val="600"/>
              </a:spcAft>
              <a:buSzPts val="1800"/>
              <a:buFont typeface="Roboto"/>
              <a:buChar char="●"/>
            </a:pPr>
            <a:r>
              <a:rPr lang="en" sz="1800" b="1">
                <a:latin typeface="Roboto"/>
                <a:ea typeface="Roboto"/>
                <a:cs typeface="Roboto"/>
                <a:sym typeface="Roboto"/>
              </a:rPr>
              <a:t>Output layer</a:t>
            </a:r>
            <a:r>
              <a:rPr lang="en" sz="1800">
                <a:latin typeface="Roboto"/>
                <a:ea typeface="Roboto"/>
                <a:cs typeface="Roboto"/>
                <a:sym typeface="Roboto"/>
              </a:rPr>
              <a:t>: The layer which presents the prediction. A prediction may be the classification of an image, a new image, the most likely next word in a sentence, the input to a robots control loop, etc.</a:t>
            </a:r>
            <a:endParaRPr sz="180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Parts of a </a:t>
            </a:r>
            <a:r>
              <a:rPr lang="en-US" sz="3600" b="1">
                <a:latin typeface="Roboto"/>
                <a:ea typeface="Roboto"/>
                <a:cs typeface="Roboto"/>
                <a:sym typeface="Roboto"/>
              </a:rPr>
              <a:t>Neural Network</a:t>
            </a:r>
          </a:p>
        </p:txBody>
      </p:sp>
      <p:sp>
        <p:nvSpPr>
          <p:cNvPr id="188" name="Google Shape;188;p26"/>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57" name="Group 56"/>
          <p:cNvGrpSpPr/>
          <p:nvPr/>
        </p:nvGrpSpPr>
        <p:grpSpPr>
          <a:xfrm>
            <a:off x="1056557" y="2179724"/>
            <a:ext cx="7585026" cy="2653576"/>
            <a:chOff x="1056557" y="2179724"/>
            <a:chExt cx="7585026" cy="2653576"/>
          </a:xfrm>
        </p:grpSpPr>
        <p:grpSp>
          <p:nvGrpSpPr>
            <p:cNvPr id="58" name="Group 57"/>
            <p:cNvGrpSpPr/>
            <p:nvPr/>
          </p:nvGrpSpPr>
          <p:grpSpPr>
            <a:xfrm>
              <a:off x="1056557" y="2179724"/>
              <a:ext cx="7585026" cy="2653576"/>
              <a:chOff x="1056557" y="2179724"/>
              <a:chExt cx="7585026" cy="2653576"/>
            </a:xfrm>
          </p:grpSpPr>
          <p:sp>
            <p:nvSpPr>
              <p:cNvPr id="69" name="Oval 68"/>
              <p:cNvSpPr/>
              <p:nvPr/>
            </p:nvSpPr>
            <p:spPr>
              <a:xfrm>
                <a:off x="2340864" y="4465449"/>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1056557" y="2179724"/>
                <a:ext cx="7585026" cy="2653576"/>
                <a:chOff x="1056557" y="2179724"/>
                <a:chExt cx="7585026" cy="2653576"/>
              </a:xfrm>
            </p:grpSpPr>
            <p:grpSp>
              <p:nvGrpSpPr>
                <p:cNvPr id="73" name="Group 72"/>
                <p:cNvGrpSpPr/>
                <p:nvPr/>
              </p:nvGrpSpPr>
              <p:grpSpPr>
                <a:xfrm>
                  <a:off x="1056557" y="2179724"/>
                  <a:ext cx="7585026" cy="2653576"/>
                  <a:chOff x="1056557" y="2179724"/>
                  <a:chExt cx="7585026" cy="2653576"/>
                </a:xfrm>
              </p:grpSpPr>
              <p:grpSp>
                <p:nvGrpSpPr>
                  <p:cNvPr id="120" name="Group 119"/>
                  <p:cNvGrpSpPr/>
                  <p:nvPr/>
                </p:nvGrpSpPr>
                <p:grpSpPr>
                  <a:xfrm>
                    <a:off x="1237860" y="2545128"/>
                    <a:ext cx="7403723" cy="2288172"/>
                    <a:chOff x="1237860" y="2545128"/>
                    <a:chExt cx="7403723" cy="2288172"/>
                  </a:xfrm>
                </p:grpSpPr>
                <p:grpSp>
                  <p:nvGrpSpPr>
                    <p:cNvPr id="134" name="Group 133"/>
                    <p:cNvGrpSpPr/>
                    <p:nvPr/>
                  </p:nvGrpSpPr>
                  <p:grpSpPr>
                    <a:xfrm>
                      <a:off x="1237860" y="2854988"/>
                      <a:ext cx="7403723" cy="1978312"/>
                      <a:chOff x="1237860" y="2854988"/>
                      <a:chExt cx="7403723" cy="1978312"/>
                    </a:xfrm>
                  </p:grpSpPr>
                  <p:grpSp>
                    <p:nvGrpSpPr>
                      <p:cNvPr id="140" name="Group 139"/>
                      <p:cNvGrpSpPr/>
                      <p:nvPr/>
                    </p:nvGrpSpPr>
                    <p:grpSpPr>
                      <a:xfrm>
                        <a:off x="1237860" y="2889227"/>
                        <a:ext cx="7403723" cy="1872286"/>
                        <a:chOff x="-623021" y="2260096"/>
                        <a:chExt cx="10691364" cy="2703678"/>
                      </a:xfrm>
                    </p:grpSpPr>
                    <p:sp>
                      <p:nvSpPr>
                        <p:cNvPr id="146" name="Oval 145"/>
                        <p:cNvSpPr/>
                        <p:nvPr/>
                      </p:nvSpPr>
                      <p:spPr>
                        <a:xfrm>
                          <a:off x="963527" y="31504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2600945" y="273994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2600946" y="359625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4250014" y="22968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4259932" y="31516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4250014" y="403872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5905474" y="270563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5906209" y="358526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7556992" y="226009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565270" y="314267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Curved Connector 155"/>
                        <p:cNvCxnSpPr>
                          <a:stCxn id="146" idx="6"/>
                          <a:endCxn id="147" idx="2"/>
                        </p:cNvCxnSpPr>
                        <p:nvPr/>
                      </p:nvCxnSpPr>
                      <p:spPr>
                        <a:xfrm flipV="1">
                          <a:off x="1420727" y="2968545"/>
                          <a:ext cx="1180218" cy="4104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Curved Connector 156"/>
                        <p:cNvCxnSpPr>
                          <a:stCxn id="146" idx="6"/>
                          <a:endCxn id="148" idx="2"/>
                        </p:cNvCxnSpPr>
                        <p:nvPr/>
                      </p:nvCxnSpPr>
                      <p:spPr>
                        <a:xfrm>
                          <a:off x="1420727" y="3379003"/>
                          <a:ext cx="1180220" cy="4458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Curved Connector 157"/>
                        <p:cNvCxnSpPr>
                          <a:stCxn id="147" idx="6"/>
                          <a:endCxn id="149" idx="2"/>
                        </p:cNvCxnSpPr>
                        <p:nvPr/>
                      </p:nvCxnSpPr>
                      <p:spPr>
                        <a:xfrm flipV="1">
                          <a:off x="3058145" y="2525418"/>
                          <a:ext cx="1191869" cy="44312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Curved Connector 158"/>
                        <p:cNvCxnSpPr>
                          <a:stCxn id="147" idx="6"/>
                          <a:endCxn id="150" idx="2"/>
                        </p:cNvCxnSpPr>
                        <p:nvPr/>
                      </p:nvCxnSpPr>
                      <p:spPr>
                        <a:xfrm>
                          <a:off x="3058145" y="2968545"/>
                          <a:ext cx="1201787" cy="411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Curved Connector 159"/>
                        <p:cNvCxnSpPr>
                          <a:stCxn id="148" idx="6"/>
                          <a:endCxn id="150" idx="2"/>
                        </p:cNvCxnSpPr>
                        <p:nvPr/>
                      </p:nvCxnSpPr>
                      <p:spPr>
                        <a:xfrm flipV="1">
                          <a:off x="3058146" y="3380260"/>
                          <a:ext cx="1201785" cy="44459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1" name="Curved Connector 160"/>
                        <p:cNvCxnSpPr>
                          <a:stCxn id="147" idx="6"/>
                          <a:endCxn id="151" idx="2"/>
                        </p:cNvCxnSpPr>
                        <p:nvPr/>
                      </p:nvCxnSpPr>
                      <p:spPr>
                        <a:xfrm>
                          <a:off x="3058145" y="2968545"/>
                          <a:ext cx="1191869" cy="12987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Curved Connector 161"/>
                        <p:cNvCxnSpPr>
                          <a:stCxn id="148" idx="6"/>
                          <a:endCxn id="149" idx="2"/>
                        </p:cNvCxnSpPr>
                        <p:nvPr/>
                      </p:nvCxnSpPr>
                      <p:spPr>
                        <a:xfrm flipV="1">
                          <a:off x="3058146" y="2525418"/>
                          <a:ext cx="1191867" cy="12994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3" name="Curved Connector 162"/>
                        <p:cNvCxnSpPr>
                          <a:stCxn id="148" idx="6"/>
                          <a:endCxn id="151" idx="2"/>
                        </p:cNvCxnSpPr>
                        <p:nvPr/>
                      </p:nvCxnSpPr>
                      <p:spPr>
                        <a:xfrm>
                          <a:off x="3058146" y="3824856"/>
                          <a:ext cx="1191867" cy="4424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4" name="Curved Connector 163"/>
                        <p:cNvCxnSpPr>
                          <a:stCxn id="149" idx="6"/>
                          <a:endCxn id="152" idx="2"/>
                        </p:cNvCxnSpPr>
                        <p:nvPr/>
                      </p:nvCxnSpPr>
                      <p:spPr>
                        <a:xfrm>
                          <a:off x="4707214" y="2525418"/>
                          <a:ext cx="1198260" cy="40881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65" name="Curved Connector 164"/>
                        <p:cNvCxnSpPr>
                          <a:stCxn id="149" idx="6"/>
                          <a:endCxn id="153" idx="2"/>
                        </p:cNvCxnSpPr>
                        <p:nvPr/>
                      </p:nvCxnSpPr>
                      <p:spPr>
                        <a:xfrm>
                          <a:off x="4707214" y="2525418"/>
                          <a:ext cx="1198995" cy="128845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66" name="Curved Connector 165"/>
                        <p:cNvCxnSpPr>
                          <a:stCxn id="150" idx="6"/>
                          <a:endCxn id="152" idx="2"/>
                        </p:cNvCxnSpPr>
                        <p:nvPr/>
                      </p:nvCxnSpPr>
                      <p:spPr>
                        <a:xfrm flipV="1">
                          <a:off x="4717132" y="2934231"/>
                          <a:ext cx="1188343" cy="4460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50" idx="6"/>
                          <a:endCxn id="153" idx="2"/>
                        </p:cNvCxnSpPr>
                        <p:nvPr/>
                      </p:nvCxnSpPr>
                      <p:spPr>
                        <a:xfrm>
                          <a:off x="4717132" y="3380260"/>
                          <a:ext cx="1189078" cy="4336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p:cNvCxnSpPr>
                          <a:stCxn id="151" idx="6"/>
                          <a:endCxn id="152" idx="2"/>
                        </p:cNvCxnSpPr>
                        <p:nvPr/>
                      </p:nvCxnSpPr>
                      <p:spPr>
                        <a:xfrm flipV="1">
                          <a:off x="4707214" y="2934231"/>
                          <a:ext cx="1198260" cy="133309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9" name="Curved Connector 168"/>
                        <p:cNvCxnSpPr>
                          <a:stCxn id="151" idx="6"/>
                          <a:endCxn id="153" idx="2"/>
                        </p:cNvCxnSpPr>
                        <p:nvPr/>
                      </p:nvCxnSpPr>
                      <p:spPr>
                        <a:xfrm flipV="1">
                          <a:off x="4707214" y="3813870"/>
                          <a:ext cx="1198995" cy="45346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0" name="Curved Connector 169"/>
                        <p:cNvCxnSpPr>
                          <a:stCxn id="152" idx="6"/>
                          <a:endCxn id="154" idx="2"/>
                        </p:cNvCxnSpPr>
                        <p:nvPr/>
                      </p:nvCxnSpPr>
                      <p:spPr>
                        <a:xfrm flipV="1">
                          <a:off x="6362674" y="2488696"/>
                          <a:ext cx="1194318" cy="4455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Curved Connector 170"/>
                        <p:cNvCxnSpPr>
                          <a:stCxn id="152" idx="6"/>
                          <a:endCxn id="155" idx="2"/>
                        </p:cNvCxnSpPr>
                        <p:nvPr/>
                      </p:nvCxnSpPr>
                      <p:spPr>
                        <a:xfrm>
                          <a:off x="6362674" y="2934231"/>
                          <a:ext cx="1202595" cy="4370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Curved Connector 171"/>
                        <p:cNvCxnSpPr>
                          <a:stCxn id="153" idx="6"/>
                          <a:endCxn id="154" idx="2"/>
                        </p:cNvCxnSpPr>
                        <p:nvPr/>
                      </p:nvCxnSpPr>
                      <p:spPr>
                        <a:xfrm flipV="1">
                          <a:off x="6363409" y="2488696"/>
                          <a:ext cx="1193583" cy="13251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3" name="Curved Connector 172"/>
                        <p:cNvCxnSpPr>
                          <a:stCxn id="153" idx="6"/>
                          <a:endCxn id="155" idx="2"/>
                        </p:cNvCxnSpPr>
                        <p:nvPr/>
                      </p:nvCxnSpPr>
                      <p:spPr>
                        <a:xfrm flipV="1">
                          <a:off x="6363409" y="3371276"/>
                          <a:ext cx="1201860" cy="44259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4" name="Straight Arrow Connector 173"/>
                        <p:cNvCxnSpPr/>
                        <p:nvPr/>
                      </p:nvCxnSpPr>
                      <p:spPr>
                        <a:xfrm>
                          <a:off x="412729" y="33868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5" name="Straight Arrow Connector 174"/>
                        <p:cNvCxnSpPr/>
                        <p:nvPr/>
                      </p:nvCxnSpPr>
                      <p:spPr>
                        <a:xfrm>
                          <a:off x="8120916" y="248869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6" name="Straight Arrow Connector 175"/>
                        <p:cNvCxnSpPr/>
                        <p:nvPr/>
                      </p:nvCxnSpPr>
                      <p:spPr>
                        <a:xfrm>
                          <a:off x="8145607" y="337127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7" name="Straight Arrow Connector 176"/>
                        <p:cNvCxnSpPr/>
                        <p:nvPr/>
                      </p:nvCxnSpPr>
                      <p:spPr>
                        <a:xfrm>
                          <a:off x="8117060" y="47267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78" name="TextBox 177"/>
                        <p:cNvSpPr txBox="1"/>
                        <p:nvPr/>
                      </p:nvSpPr>
                      <p:spPr>
                        <a:xfrm>
                          <a:off x="-623021" y="3172974"/>
                          <a:ext cx="1198512" cy="444446"/>
                        </a:xfrm>
                        <a:prstGeom prst="rect">
                          <a:avLst/>
                        </a:prstGeom>
                        <a:noFill/>
                      </p:spPr>
                      <p:txBody>
                        <a:bodyPr wrap="square" rtlCol="0">
                          <a:spAutoFit/>
                        </a:bodyPr>
                        <a:lstStyle/>
                        <a:p>
                          <a:r>
                            <a:rPr lang="en-US"/>
                            <a:t>Input 1</a:t>
                          </a:r>
                        </a:p>
                      </p:txBody>
                    </p:sp>
                    <p:sp>
                      <p:nvSpPr>
                        <p:cNvPr id="179" name="TextBox 178"/>
                        <p:cNvSpPr txBox="1"/>
                        <p:nvPr/>
                      </p:nvSpPr>
                      <p:spPr>
                        <a:xfrm>
                          <a:off x="8631944" y="2271726"/>
                          <a:ext cx="1428330" cy="444446"/>
                        </a:xfrm>
                        <a:prstGeom prst="rect">
                          <a:avLst/>
                        </a:prstGeom>
                        <a:noFill/>
                      </p:spPr>
                      <p:txBody>
                        <a:bodyPr wrap="square" rtlCol="0">
                          <a:spAutoFit/>
                        </a:bodyPr>
                        <a:lstStyle/>
                        <a:p>
                          <a:r>
                            <a:rPr lang="en-US"/>
                            <a:t>Output 1</a:t>
                          </a:r>
                        </a:p>
                      </p:txBody>
                    </p:sp>
                    <p:sp>
                      <p:nvSpPr>
                        <p:cNvPr id="180" name="TextBox 179"/>
                        <p:cNvSpPr txBox="1"/>
                        <p:nvPr/>
                      </p:nvSpPr>
                      <p:spPr>
                        <a:xfrm>
                          <a:off x="8640013" y="3157483"/>
                          <a:ext cx="1428330" cy="444446"/>
                        </a:xfrm>
                        <a:prstGeom prst="rect">
                          <a:avLst/>
                        </a:prstGeom>
                        <a:noFill/>
                      </p:spPr>
                      <p:txBody>
                        <a:bodyPr wrap="square" rtlCol="0">
                          <a:spAutoFit/>
                        </a:bodyPr>
                        <a:lstStyle/>
                        <a:p>
                          <a:r>
                            <a:rPr lang="en-US"/>
                            <a:t>Output 2</a:t>
                          </a:r>
                        </a:p>
                      </p:txBody>
                    </p:sp>
                    <p:sp>
                      <p:nvSpPr>
                        <p:cNvPr id="181" name="TextBox 180"/>
                        <p:cNvSpPr txBox="1"/>
                        <p:nvPr/>
                      </p:nvSpPr>
                      <p:spPr>
                        <a:xfrm>
                          <a:off x="8607206" y="4519328"/>
                          <a:ext cx="1428330" cy="444446"/>
                        </a:xfrm>
                        <a:prstGeom prst="rect">
                          <a:avLst/>
                        </a:prstGeom>
                        <a:noFill/>
                      </p:spPr>
                      <p:txBody>
                        <a:bodyPr wrap="square" rtlCol="0">
                          <a:spAutoFit/>
                        </a:bodyPr>
                        <a:lstStyle/>
                        <a:p>
                          <a:r>
                            <a:rPr lang="en-US"/>
                            <a:t>Output n</a:t>
                          </a:r>
                        </a:p>
                      </p:txBody>
                    </p:sp>
                  </p:grpSp>
                  <p:sp>
                    <p:nvSpPr>
                      <p:cNvPr id="145" name="Rectangle 144"/>
                      <p:cNvSpPr/>
                      <p:nvPr/>
                    </p:nvSpPr>
                    <p:spPr>
                      <a:xfrm>
                        <a:off x="6858000" y="2854988"/>
                        <a:ext cx="405256" cy="1978312"/>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TextBox 138"/>
                    <p:cNvSpPr txBox="1"/>
                    <p:nvPr/>
                  </p:nvSpPr>
                  <p:spPr>
                    <a:xfrm>
                      <a:off x="6457190" y="2545128"/>
                      <a:ext cx="1206875" cy="307777"/>
                    </a:xfrm>
                    <a:prstGeom prst="rect">
                      <a:avLst/>
                    </a:prstGeom>
                    <a:noFill/>
                  </p:spPr>
                  <p:txBody>
                    <a:bodyPr wrap="square" rtlCol="0">
                      <a:spAutoFit/>
                    </a:bodyPr>
                    <a:lstStyle/>
                    <a:p>
                      <a:r>
                        <a:rPr lang="en-US"/>
                        <a:t>Output Layer</a:t>
                      </a:r>
                    </a:p>
                  </p:txBody>
                </p:sp>
              </p:grpSp>
              <p:sp>
                <p:nvSpPr>
                  <p:cNvPr id="122" name="Oval 121"/>
                  <p:cNvSpPr/>
                  <p:nvPr/>
                </p:nvSpPr>
                <p:spPr>
                  <a:xfrm>
                    <a:off x="1595955" y="2230553"/>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1056557" y="2558177"/>
                    <a:ext cx="1393172" cy="307777"/>
                  </a:xfrm>
                  <a:prstGeom prst="rect">
                    <a:avLst/>
                  </a:prstGeom>
                  <a:noFill/>
                </p:spPr>
                <p:txBody>
                  <a:bodyPr wrap="square" rtlCol="0">
                    <a:spAutoFit/>
                  </a:bodyPr>
                  <a:lstStyle/>
                  <a:p>
                    <a:pPr algn="ctr"/>
                    <a:r>
                      <a:rPr lang="en-US"/>
                      <a:t>Neuron</a:t>
                    </a:r>
                  </a:p>
                </p:txBody>
              </p:sp>
              <p:sp>
                <p:nvSpPr>
                  <p:cNvPr id="124" name="Oval 123"/>
                  <p:cNvSpPr/>
                  <p:nvPr/>
                </p:nvSpPr>
                <p:spPr>
                  <a:xfrm>
                    <a:off x="2830822" y="223464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p:cNvSpPr txBox="1"/>
                  <p:nvPr/>
                </p:nvSpPr>
                <p:spPr>
                  <a:xfrm>
                    <a:off x="2290216" y="2565520"/>
                    <a:ext cx="1393172" cy="307777"/>
                  </a:xfrm>
                  <a:prstGeom prst="rect">
                    <a:avLst/>
                  </a:prstGeom>
                  <a:noFill/>
                </p:spPr>
                <p:txBody>
                  <a:bodyPr wrap="square" rtlCol="0">
                    <a:spAutoFit/>
                  </a:bodyPr>
                  <a:lstStyle/>
                  <a:p>
                    <a:pPr algn="ctr"/>
                    <a:r>
                      <a:rPr lang="en-US"/>
                      <a:t>Neuron</a:t>
                    </a:r>
                  </a:p>
                </p:txBody>
              </p:sp>
              <p:sp>
                <p:nvSpPr>
                  <p:cNvPr id="132" name="TextBox 131"/>
                  <p:cNvSpPr txBox="1"/>
                  <p:nvPr/>
                </p:nvSpPr>
                <p:spPr>
                  <a:xfrm>
                    <a:off x="1949368" y="2179724"/>
                    <a:ext cx="881454" cy="430887"/>
                  </a:xfrm>
                  <a:prstGeom prst="rect">
                    <a:avLst/>
                  </a:prstGeom>
                  <a:noFill/>
                </p:spPr>
                <p:txBody>
                  <a:bodyPr wrap="square" rtlCol="0">
                    <a:spAutoFit/>
                  </a:bodyPr>
                  <a:lstStyle/>
                  <a:p>
                    <a:r>
                      <a:rPr lang="en-US" sz="1100"/>
                      <a:t>Weighted connection</a:t>
                    </a:r>
                  </a:p>
                </p:txBody>
              </p:sp>
              <p:cxnSp>
                <p:nvCxnSpPr>
                  <p:cNvPr id="133" name="Straight Arrow Connector 132"/>
                  <p:cNvCxnSpPr>
                    <a:stCxn id="122" idx="6"/>
                    <a:endCxn id="124" idx="2"/>
                  </p:cNvCxnSpPr>
                  <p:nvPr/>
                </p:nvCxnSpPr>
                <p:spPr>
                  <a:xfrm>
                    <a:off x="1912564" y="2388858"/>
                    <a:ext cx="918258" cy="4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114" name="Oval 113"/>
                <p:cNvSpPr/>
                <p:nvPr/>
              </p:nvSpPr>
              <p:spPr>
                <a:xfrm>
                  <a:off x="2469400" y="411480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p:cNvSpPr/>
                <p:nvPr/>
              </p:nvSpPr>
              <p:spPr>
                <a:xfrm>
                  <a:off x="2469400" y="393192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2469864" y="429768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p:cNvSpPr/>
                <p:nvPr/>
              </p:nvSpPr>
              <p:spPr>
                <a:xfrm>
                  <a:off x="7040880" y="410787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p:cNvSpPr/>
                <p:nvPr/>
              </p:nvSpPr>
              <p:spPr>
                <a:xfrm>
                  <a:off x="7040880" y="392499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p:cNvSpPr/>
                <p:nvPr/>
              </p:nvSpPr>
              <p:spPr>
                <a:xfrm>
                  <a:off x="7040880" y="429075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1" name="Oval 70"/>
              <p:cNvSpPr/>
              <p:nvPr/>
            </p:nvSpPr>
            <p:spPr>
              <a:xfrm>
                <a:off x="6912864" y="445183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1240951" y="3356062"/>
              <a:ext cx="5671913" cy="1419972"/>
              <a:chOff x="1240951" y="3356062"/>
              <a:chExt cx="5671913" cy="1419972"/>
            </a:xfrm>
          </p:grpSpPr>
          <p:cxnSp>
            <p:nvCxnSpPr>
              <p:cNvPr id="62" name="Straight Arrow Connector 61"/>
              <p:cNvCxnSpPr/>
              <p:nvPr/>
            </p:nvCxnSpPr>
            <p:spPr>
              <a:xfrm>
                <a:off x="1958203" y="4616387"/>
                <a:ext cx="31660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3" name="TextBox 62"/>
              <p:cNvSpPr txBox="1"/>
              <p:nvPr/>
            </p:nvSpPr>
            <p:spPr>
              <a:xfrm>
                <a:off x="1240951" y="4468257"/>
                <a:ext cx="829964" cy="307777"/>
              </a:xfrm>
              <a:prstGeom prst="rect">
                <a:avLst/>
              </a:prstGeom>
              <a:noFill/>
            </p:spPr>
            <p:txBody>
              <a:bodyPr wrap="square" rtlCol="0">
                <a:spAutoFit/>
              </a:bodyPr>
              <a:lstStyle/>
              <a:p>
                <a:r>
                  <a:rPr lang="en-US"/>
                  <a:t>Input n</a:t>
                </a:r>
              </a:p>
            </p:txBody>
          </p:sp>
          <p:cxnSp>
            <p:nvCxnSpPr>
              <p:cNvPr id="64" name="Curved Connector 63"/>
              <p:cNvCxnSpPr>
                <a:stCxn id="69" idx="6"/>
                <a:endCxn id="147" idx="2"/>
              </p:cNvCxnSpPr>
              <p:nvPr/>
            </p:nvCxnSpPr>
            <p:spPr>
              <a:xfrm flipV="1">
                <a:off x="2657473" y="3379825"/>
                <a:ext cx="812969" cy="1243929"/>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 name="Curved Connector 64"/>
              <p:cNvCxnSpPr>
                <a:stCxn id="69" idx="6"/>
                <a:endCxn id="148" idx="2"/>
              </p:cNvCxnSpPr>
              <p:nvPr/>
            </p:nvCxnSpPr>
            <p:spPr>
              <a:xfrm flipV="1">
                <a:off x="2657473" y="3972817"/>
                <a:ext cx="812970" cy="6509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Curved Connector 66"/>
              <p:cNvCxnSpPr>
                <a:stCxn id="153" idx="6"/>
                <a:endCxn id="71" idx="2"/>
              </p:cNvCxnSpPr>
              <p:nvPr/>
            </p:nvCxnSpPr>
            <p:spPr>
              <a:xfrm>
                <a:off x="6075932" y="3965209"/>
                <a:ext cx="836932" cy="64492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8" name="Curved Connector 67"/>
              <p:cNvCxnSpPr>
                <a:stCxn id="152" idx="6"/>
                <a:endCxn id="71" idx="2"/>
              </p:cNvCxnSpPr>
              <p:nvPr/>
            </p:nvCxnSpPr>
            <p:spPr>
              <a:xfrm>
                <a:off x="6075423" y="3356062"/>
                <a:ext cx="837441" cy="12540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82" name="Rectangle 181"/>
          <p:cNvSpPr/>
          <p:nvPr/>
        </p:nvSpPr>
        <p:spPr>
          <a:xfrm>
            <a:off x="3429000" y="3194467"/>
            <a:ext cx="405256" cy="963945"/>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4572000" y="2886994"/>
            <a:ext cx="405256" cy="1578889"/>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715000" y="3176136"/>
            <a:ext cx="405256" cy="965159"/>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p:cNvSpPr txBox="1"/>
          <p:nvPr/>
        </p:nvSpPr>
        <p:spPr>
          <a:xfrm>
            <a:off x="3215546" y="2679463"/>
            <a:ext cx="809995" cy="523220"/>
          </a:xfrm>
          <a:prstGeom prst="rect">
            <a:avLst/>
          </a:prstGeom>
          <a:noFill/>
        </p:spPr>
        <p:txBody>
          <a:bodyPr wrap="square" rtlCol="0">
            <a:spAutoFit/>
          </a:bodyPr>
          <a:lstStyle/>
          <a:p>
            <a:pPr algn="ctr"/>
            <a:r>
              <a:rPr lang="en-US"/>
              <a:t>Hidden Layer 1</a:t>
            </a:r>
          </a:p>
        </p:txBody>
      </p:sp>
      <p:sp>
        <p:nvSpPr>
          <p:cNvPr id="190" name="TextBox 189"/>
          <p:cNvSpPr txBox="1"/>
          <p:nvPr/>
        </p:nvSpPr>
        <p:spPr>
          <a:xfrm>
            <a:off x="4369631" y="2375143"/>
            <a:ext cx="809995" cy="523220"/>
          </a:xfrm>
          <a:prstGeom prst="rect">
            <a:avLst/>
          </a:prstGeom>
          <a:noFill/>
        </p:spPr>
        <p:txBody>
          <a:bodyPr wrap="square" rtlCol="0">
            <a:spAutoFit/>
          </a:bodyPr>
          <a:lstStyle/>
          <a:p>
            <a:pPr algn="ctr"/>
            <a:r>
              <a:rPr lang="en-US"/>
              <a:t>Hidden Layer 2</a:t>
            </a:r>
          </a:p>
        </p:txBody>
      </p:sp>
      <p:sp>
        <p:nvSpPr>
          <p:cNvPr id="191" name="TextBox 190"/>
          <p:cNvSpPr txBox="1"/>
          <p:nvPr/>
        </p:nvSpPr>
        <p:spPr>
          <a:xfrm>
            <a:off x="5511867" y="2658408"/>
            <a:ext cx="809995" cy="523220"/>
          </a:xfrm>
          <a:prstGeom prst="rect">
            <a:avLst/>
          </a:prstGeom>
          <a:noFill/>
        </p:spPr>
        <p:txBody>
          <a:bodyPr wrap="square" rtlCol="0">
            <a:spAutoFit/>
          </a:bodyPr>
          <a:lstStyle/>
          <a:p>
            <a:pPr algn="ctr"/>
            <a:r>
              <a:rPr lang="en-US"/>
              <a:t>Hidden Layer 3</a:t>
            </a:r>
          </a:p>
        </p:txBody>
      </p:sp>
      <p:sp>
        <p:nvSpPr>
          <p:cNvPr id="2" name="Oval 1"/>
          <p:cNvSpPr/>
          <p:nvPr/>
        </p:nvSpPr>
        <p:spPr>
          <a:xfrm>
            <a:off x="3150380" y="2695924"/>
            <a:ext cx="965901" cy="494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4287769" y="2391266"/>
            <a:ext cx="965901" cy="494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5428107" y="2679463"/>
            <a:ext cx="965901" cy="4941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92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heel(1)">
                                      <p:cBhvr>
                                        <p:cTn id="7" dur="2000"/>
                                        <p:tgtEl>
                                          <p:spTgt spid="19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wheel(1)">
                                      <p:cBhvr>
                                        <p:cTn id="10" dur="2000"/>
                                        <p:tgtEl>
                                          <p:spTgt spid="193"/>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85"/>
                                        </p:tgtEl>
                                        <p:attrNameLst>
                                          <p:attrName>style.visibility</p:attrName>
                                        </p:attrNameLst>
                                      </p:cBhvr>
                                      <p:to>
                                        <p:strVal val="visible"/>
                                      </p:to>
                                    </p:set>
                                    <p:animEffect transition="in" filter="wheel(1)">
                                      <p:cBhvr>
                                        <p:cTn id="16" dur="2000"/>
                                        <p:tgtEl>
                                          <p:spTgt spid="185"/>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wheel(1)">
                                      <p:cBhvr>
                                        <p:cTn id="19" dur="2000"/>
                                        <p:tgtEl>
                                          <p:spTgt spid="190"/>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wheel(1)">
                                      <p:cBhvr>
                                        <p:cTn id="22" dur="2000"/>
                                        <p:tgtEl>
                                          <p:spTgt spid="191"/>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wheel(1)">
                                      <p:cBhvr>
                                        <p:cTn id="25" dur="2000"/>
                                        <p:tgtEl>
                                          <p:spTgt spid="184"/>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wheel(1)">
                                      <p:cBhvr>
                                        <p:cTn id="28" dur="2000"/>
                                        <p:tgtEl>
                                          <p:spTgt spid="183"/>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wheel(1)">
                                      <p:cBhvr>
                                        <p:cTn id="31" dur="2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3" grpId="0" animBg="1"/>
      <p:bldP spid="184" grpId="0" animBg="1"/>
      <p:bldP spid="185" grpId="0"/>
      <p:bldP spid="190" grpId="0"/>
      <p:bldP spid="191" grpId="0"/>
      <p:bldP spid="2" grpId="0" animBg="1"/>
      <p:bldP spid="192" grpId="0" animBg="1"/>
      <p:bldP spid="19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lvl="0" indent="-342900" algn="l" rtl="0">
              <a:spcAft>
                <a:spcPts val="600"/>
              </a:spcAft>
              <a:buSzPts val="1800"/>
              <a:buFont typeface="Roboto"/>
              <a:buChar char="●"/>
            </a:pPr>
            <a:r>
              <a:rPr lang="en" sz="1800" b="1">
                <a:latin typeface="Roboto"/>
                <a:ea typeface="Roboto"/>
                <a:cs typeface="Roboto"/>
                <a:sym typeface="Roboto"/>
              </a:rPr>
              <a:t>Hidden layers</a:t>
            </a:r>
            <a:r>
              <a:rPr lang="en" sz="1800">
                <a:latin typeface="Roboto"/>
                <a:ea typeface="Roboto"/>
                <a:cs typeface="Roboto"/>
                <a:sym typeface="Roboto"/>
              </a:rPr>
              <a:t>: All the layers between the input and the output layers. These layers are </a:t>
            </a:r>
            <a:r>
              <a:rPr lang="en" sz="1800" b="1">
                <a:latin typeface="Roboto"/>
                <a:ea typeface="Roboto"/>
                <a:cs typeface="Roboto"/>
                <a:sym typeface="Roboto"/>
              </a:rPr>
              <a:t>hidden</a:t>
            </a:r>
            <a:r>
              <a:rPr lang="en" sz="1800">
                <a:latin typeface="Roboto"/>
                <a:ea typeface="Roboto"/>
                <a:cs typeface="Roboto"/>
                <a:sym typeface="Roboto"/>
              </a:rPr>
              <a:t> because we do not directly observe what they learn but a new branch of AI called “Explainable AI” is attempting to solve this.</a:t>
            </a:r>
            <a:endParaRPr sz="180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Parts of a </a:t>
            </a:r>
            <a:r>
              <a:rPr lang="en-US" sz="3600" b="1">
                <a:latin typeface="Roboto"/>
                <a:ea typeface="Roboto"/>
                <a:cs typeface="Roboto"/>
                <a:sym typeface="Roboto"/>
              </a:rPr>
              <a:t>Neural Network</a:t>
            </a: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56" name="Group 55"/>
          <p:cNvGrpSpPr/>
          <p:nvPr/>
        </p:nvGrpSpPr>
        <p:grpSpPr>
          <a:xfrm>
            <a:off x="1056557" y="2179724"/>
            <a:ext cx="7585026" cy="2602334"/>
            <a:chOff x="1056557" y="2179724"/>
            <a:chExt cx="7585026" cy="2602334"/>
          </a:xfrm>
        </p:grpSpPr>
        <p:grpSp>
          <p:nvGrpSpPr>
            <p:cNvPr id="57" name="Group 56"/>
            <p:cNvGrpSpPr/>
            <p:nvPr/>
          </p:nvGrpSpPr>
          <p:grpSpPr>
            <a:xfrm>
              <a:off x="1056557" y="2179724"/>
              <a:ext cx="7585026" cy="2602334"/>
              <a:chOff x="1056557" y="2179724"/>
              <a:chExt cx="7585026" cy="2602334"/>
            </a:xfrm>
          </p:grpSpPr>
          <p:sp>
            <p:nvSpPr>
              <p:cNvPr id="68" name="Oval 67"/>
              <p:cNvSpPr/>
              <p:nvPr/>
            </p:nvSpPr>
            <p:spPr>
              <a:xfrm>
                <a:off x="2340864" y="4465449"/>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1056557" y="2179724"/>
                <a:ext cx="7585026" cy="2581789"/>
                <a:chOff x="1056557" y="2179724"/>
                <a:chExt cx="7585026" cy="2581789"/>
              </a:xfrm>
            </p:grpSpPr>
            <p:grpSp>
              <p:nvGrpSpPr>
                <p:cNvPr id="72" name="Group 71"/>
                <p:cNvGrpSpPr/>
                <p:nvPr/>
              </p:nvGrpSpPr>
              <p:grpSpPr>
                <a:xfrm>
                  <a:off x="1056557" y="2179724"/>
                  <a:ext cx="7585026" cy="2581789"/>
                  <a:chOff x="1056557" y="2179724"/>
                  <a:chExt cx="7585026" cy="2581789"/>
                </a:xfrm>
              </p:grpSpPr>
              <p:grpSp>
                <p:nvGrpSpPr>
                  <p:cNvPr id="119" name="Group 118"/>
                  <p:cNvGrpSpPr/>
                  <p:nvPr/>
                </p:nvGrpSpPr>
                <p:grpSpPr>
                  <a:xfrm>
                    <a:off x="1237860" y="2375143"/>
                    <a:ext cx="7403723" cy="2386370"/>
                    <a:chOff x="1237860" y="2375143"/>
                    <a:chExt cx="7403723" cy="2386370"/>
                  </a:xfrm>
                </p:grpSpPr>
                <p:grpSp>
                  <p:nvGrpSpPr>
                    <p:cNvPr id="133" name="Group 132"/>
                    <p:cNvGrpSpPr/>
                    <p:nvPr/>
                  </p:nvGrpSpPr>
                  <p:grpSpPr>
                    <a:xfrm>
                      <a:off x="1237860" y="2886994"/>
                      <a:ext cx="7403723" cy="1874519"/>
                      <a:chOff x="1237860" y="2886994"/>
                      <a:chExt cx="7403723" cy="1874519"/>
                    </a:xfrm>
                  </p:grpSpPr>
                  <p:grpSp>
                    <p:nvGrpSpPr>
                      <p:cNvPr id="139" name="Group 138"/>
                      <p:cNvGrpSpPr/>
                      <p:nvPr/>
                    </p:nvGrpSpPr>
                    <p:grpSpPr>
                      <a:xfrm>
                        <a:off x="1237860" y="2889227"/>
                        <a:ext cx="7403723" cy="1872286"/>
                        <a:chOff x="-623021" y="2260096"/>
                        <a:chExt cx="10691364" cy="2703678"/>
                      </a:xfrm>
                    </p:grpSpPr>
                    <p:sp>
                      <p:nvSpPr>
                        <p:cNvPr id="145" name="Oval 144"/>
                        <p:cNvSpPr/>
                        <p:nvPr/>
                      </p:nvSpPr>
                      <p:spPr>
                        <a:xfrm>
                          <a:off x="963527" y="31504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2600945" y="273994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2600946" y="359625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4250014" y="22968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4259932" y="31516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4250014" y="403872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5905474" y="270563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5906209" y="358526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556992" y="226009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7565270" y="314267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Curved Connector 154"/>
                        <p:cNvCxnSpPr>
                          <a:stCxn id="145" idx="6"/>
                          <a:endCxn id="146" idx="2"/>
                        </p:cNvCxnSpPr>
                        <p:nvPr/>
                      </p:nvCxnSpPr>
                      <p:spPr>
                        <a:xfrm flipV="1">
                          <a:off x="1420727" y="2968545"/>
                          <a:ext cx="1180218" cy="4104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Curved Connector 155"/>
                        <p:cNvCxnSpPr>
                          <a:stCxn id="145" idx="6"/>
                          <a:endCxn id="147" idx="2"/>
                        </p:cNvCxnSpPr>
                        <p:nvPr/>
                      </p:nvCxnSpPr>
                      <p:spPr>
                        <a:xfrm>
                          <a:off x="1420727" y="3379003"/>
                          <a:ext cx="1180220" cy="4458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Curved Connector 156"/>
                        <p:cNvCxnSpPr>
                          <a:stCxn id="146" idx="6"/>
                          <a:endCxn id="148" idx="2"/>
                        </p:cNvCxnSpPr>
                        <p:nvPr/>
                      </p:nvCxnSpPr>
                      <p:spPr>
                        <a:xfrm flipV="1">
                          <a:off x="3058145" y="2525418"/>
                          <a:ext cx="1191869" cy="44312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Curved Connector 157"/>
                        <p:cNvCxnSpPr>
                          <a:stCxn id="146" idx="6"/>
                          <a:endCxn id="149" idx="2"/>
                        </p:cNvCxnSpPr>
                        <p:nvPr/>
                      </p:nvCxnSpPr>
                      <p:spPr>
                        <a:xfrm>
                          <a:off x="3058145" y="2968545"/>
                          <a:ext cx="1201787" cy="411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Curved Connector 158"/>
                        <p:cNvCxnSpPr>
                          <a:stCxn id="147" idx="6"/>
                          <a:endCxn id="149" idx="2"/>
                        </p:cNvCxnSpPr>
                        <p:nvPr/>
                      </p:nvCxnSpPr>
                      <p:spPr>
                        <a:xfrm flipV="1">
                          <a:off x="3058146" y="3380260"/>
                          <a:ext cx="1201785" cy="44459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0" name="Curved Connector 159"/>
                        <p:cNvCxnSpPr>
                          <a:stCxn id="146" idx="6"/>
                          <a:endCxn id="150" idx="2"/>
                        </p:cNvCxnSpPr>
                        <p:nvPr/>
                      </p:nvCxnSpPr>
                      <p:spPr>
                        <a:xfrm>
                          <a:off x="3058145" y="2968545"/>
                          <a:ext cx="1191869" cy="12987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urved Connector 160"/>
                        <p:cNvCxnSpPr>
                          <a:stCxn id="147" idx="6"/>
                          <a:endCxn id="148" idx="2"/>
                        </p:cNvCxnSpPr>
                        <p:nvPr/>
                      </p:nvCxnSpPr>
                      <p:spPr>
                        <a:xfrm flipV="1">
                          <a:off x="3058146" y="2525418"/>
                          <a:ext cx="1191867" cy="12994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2" name="Curved Connector 161"/>
                        <p:cNvCxnSpPr>
                          <a:stCxn id="147" idx="6"/>
                          <a:endCxn id="150" idx="2"/>
                        </p:cNvCxnSpPr>
                        <p:nvPr/>
                      </p:nvCxnSpPr>
                      <p:spPr>
                        <a:xfrm>
                          <a:off x="3058146" y="3824856"/>
                          <a:ext cx="1191867" cy="4424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3" name="Curved Connector 162"/>
                        <p:cNvCxnSpPr>
                          <a:stCxn id="148" idx="6"/>
                          <a:endCxn id="151" idx="2"/>
                        </p:cNvCxnSpPr>
                        <p:nvPr/>
                      </p:nvCxnSpPr>
                      <p:spPr>
                        <a:xfrm>
                          <a:off x="4707214" y="2525418"/>
                          <a:ext cx="1198260" cy="40881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64" name="Curved Connector 163"/>
                        <p:cNvCxnSpPr>
                          <a:stCxn id="148" idx="6"/>
                          <a:endCxn id="152" idx="2"/>
                        </p:cNvCxnSpPr>
                        <p:nvPr/>
                      </p:nvCxnSpPr>
                      <p:spPr>
                        <a:xfrm>
                          <a:off x="4707214" y="2525418"/>
                          <a:ext cx="1198995" cy="128845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65" name="Curved Connector 164"/>
                        <p:cNvCxnSpPr>
                          <a:stCxn id="149" idx="6"/>
                          <a:endCxn id="151" idx="2"/>
                        </p:cNvCxnSpPr>
                        <p:nvPr/>
                      </p:nvCxnSpPr>
                      <p:spPr>
                        <a:xfrm flipV="1">
                          <a:off x="4717132" y="2934231"/>
                          <a:ext cx="1188343" cy="4460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p:cNvCxnSpPr>
                          <a:stCxn id="149" idx="6"/>
                          <a:endCxn id="152" idx="2"/>
                        </p:cNvCxnSpPr>
                        <p:nvPr/>
                      </p:nvCxnSpPr>
                      <p:spPr>
                        <a:xfrm>
                          <a:off x="4717132" y="3380260"/>
                          <a:ext cx="1189078" cy="4336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50" idx="6"/>
                          <a:endCxn id="151" idx="2"/>
                        </p:cNvCxnSpPr>
                        <p:nvPr/>
                      </p:nvCxnSpPr>
                      <p:spPr>
                        <a:xfrm flipV="1">
                          <a:off x="4707214" y="2934231"/>
                          <a:ext cx="1198260" cy="133309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8" name="Curved Connector 167"/>
                        <p:cNvCxnSpPr>
                          <a:stCxn id="150" idx="6"/>
                          <a:endCxn id="152" idx="2"/>
                        </p:cNvCxnSpPr>
                        <p:nvPr/>
                      </p:nvCxnSpPr>
                      <p:spPr>
                        <a:xfrm flipV="1">
                          <a:off x="4707214" y="3813870"/>
                          <a:ext cx="1198995" cy="45346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9" name="Curved Connector 168"/>
                        <p:cNvCxnSpPr>
                          <a:stCxn id="151" idx="6"/>
                          <a:endCxn id="153" idx="2"/>
                        </p:cNvCxnSpPr>
                        <p:nvPr/>
                      </p:nvCxnSpPr>
                      <p:spPr>
                        <a:xfrm flipV="1">
                          <a:off x="6362674" y="2488696"/>
                          <a:ext cx="1194318" cy="4455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Curved Connector 169"/>
                        <p:cNvCxnSpPr>
                          <a:stCxn id="151" idx="6"/>
                          <a:endCxn id="154" idx="2"/>
                        </p:cNvCxnSpPr>
                        <p:nvPr/>
                      </p:nvCxnSpPr>
                      <p:spPr>
                        <a:xfrm>
                          <a:off x="6362674" y="2934231"/>
                          <a:ext cx="1202595" cy="4370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Curved Connector 170"/>
                        <p:cNvCxnSpPr>
                          <a:stCxn id="152" idx="6"/>
                          <a:endCxn id="153" idx="2"/>
                        </p:cNvCxnSpPr>
                        <p:nvPr/>
                      </p:nvCxnSpPr>
                      <p:spPr>
                        <a:xfrm flipV="1">
                          <a:off x="6363409" y="2488696"/>
                          <a:ext cx="1193583" cy="13251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2" name="Curved Connector 171"/>
                        <p:cNvCxnSpPr>
                          <a:stCxn id="152" idx="6"/>
                          <a:endCxn id="154" idx="2"/>
                        </p:cNvCxnSpPr>
                        <p:nvPr/>
                      </p:nvCxnSpPr>
                      <p:spPr>
                        <a:xfrm flipV="1">
                          <a:off x="6363409" y="3371276"/>
                          <a:ext cx="1201860" cy="44259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3" name="Straight Arrow Connector 172"/>
                        <p:cNvCxnSpPr/>
                        <p:nvPr/>
                      </p:nvCxnSpPr>
                      <p:spPr>
                        <a:xfrm>
                          <a:off x="412729" y="33868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4" name="Straight Arrow Connector 173"/>
                        <p:cNvCxnSpPr/>
                        <p:nvPr/>
                      </p:nvCxnSpPr>
                      <p:spPr>
                        <a:xfrm>
                          <a:off x="8120916" y="248869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5" name="Straight Arrow Connector 174"/>
                        <p:cNvCxnSpPr/>
                        <p:nvPr/>
                      </p:nvCxnSpPr>
                      <p:spPr>
                        <a:xfrm>
                          <a:off x="8145607" y="337127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6" name="Straight Arrow Connector 175"/>
                        <p:cNvCxnSpPr/>
                        <p:nvPr/>
                      </p:nvCxnSpPr>
                      <p:spPr>
                        <a:xfrm>
                          <a:off x="8117060" y="47267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77" name="TextBox 176"/>
                        <p:cNvSpPr txBox="1"/>
                        <p:nvPr/>
                      </p:nvSpPr>
                      <p:spPr>
                        <a:xfrm>
                          <a:off x="-623021" y="3172974"/>
                          <a:ext cx="1198512" cy="444446"/>
                        </a:xfrm>
                        <a:prstGeom prst="rect">
                          <a:avLst/>
                        </a:prstGeom>
                        <a:noFill/>
                      </p:spPr>
                      <p:txBody>
                        <a:bodyPr wrap="square" rtlCol="0">
                          <a:spAutoFit/>
                        </a:bodyPr>
                        <a:lstStyle/>
                        <a:p>
                          <a:r>
                            <a:rPr lang="en-US"/>
                            <a:t>Input 1</a:t>
                          </a:r>
                        </a:p>
                      </p:txBody>
                    </p:sp>
                    <p:sp>
                      <p:nvSpPr>
                        <p:cNvPr id="178" name="TextBox 177"/>
                        <p:cNvSpPr txBox="1"/>
                        <p:nvPr/>
                      </p:nvSpPr>
                      <p:spPr>
                        <a:xfrm>
                          <a:off x="8631944" y="2271726"/>
                          <a:ext cx="1428330" cy="444446"/>
                        </a:xfrm>
                        <a:prstGeom prst="rect">
                          <a:avLst/>
                        </a:prstGeom>
                        <a:noFill/>
                      </p:spPr>
                      <p:txBody>
                        <a:bodyPr wrap="square" rtlCol="0">
                          <a:spAutoFit/>
                        </a:bodyPr>
                        <a:lstStyle/>
                        <a:p>
                          <a:r>
                            <a:rPr lang="en-US"/>
                            <a:t>Output 1</a:t>
                          </a:r>
                        </a:p>
                      </p:txBody>
                    </p:sp>
                    <p:sp>
                      <p:nvSpPr>
                        <p:cNvPr id="179" name="TextBox 178"/>
                        <p:cNvSpPr txBox="1"/>
                        <p:nvPr/>
                      </p:nvSpPr>
                      <p:spPr>
                        <a:xfrm>
                          <a:off x="8640013" y="3157483"/>
                          <a:ext cx="1428330" cy="444446"/>
                        </a:xfrm>
                        <a:prstGeom prst="rect">
                          <a:avLst/>
                        </a:prstGeom>
                        <a:noFill/>
                      </p:spPr>
                      <p:txBody>
                        <a:bodyPr wrap="square" rtlCol="0">
                          <a:spAutoFit/>
                        </a:bodyPr>
                        <a:lstStyle/>
                        <a:p>
                          <a:r>
                            <a:rPr lang="en-US"/>
                            <a:t>Output 2</a:t>
                          </a:r>
                        </a:p>
                      </p:txBody>
                    </p:sp>
                    <p:sp>
                      <p:nvSpPr>
                        <p:cNvPr id="180" name="TextBox 179"/>
                        <p:cNvSpPr txBox="1"/>
                        <p:nvPr/>
                      </p:nvSpPr>
                      <p:spPr>
                        <a:xfrm>
                          <a:off x="8607206" y="4519328"/>
                          <a:ext cx="1428330" cy="444446"/>
                        </a:xfrm>
                        <a:prstGeom prst="rect">
                          <a:avLst/>
                        </a:prstGeom>
                        <a:noFill/>
                      </p:spPr>
                      <p:txBody>
                        <a:bodyPr wrap="square" rtlCol="0">
                          <a:spAutoFit/>
                        </a:bodyPr>
                        <a:lstStyle/>
                        <a:p>
                          <a:r>
                            <a:rPr lang="en-US"/>
                            <a:t>Output n</a:t>
                          </a:r>
                        </a:p>
                      </p:txBody>
                    </p:sp>
                  </p:grpSp>
                  <p:sp>
                    <p:nvSpPr>
                      <p:cNvPr id="141" name="Rectangle 140"/>
                      <p:cNvSpPr/>
                      <p:nvPr/>
                    </p:nvSpPr>
                    <p:spPr>
                      <a:xfrm>
                        <a:off x="3429000" y="3194467"/>
                        <a:ext cx="405256" cy="963945"/>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4572000" y="2886994"/>
                        <a:ext cx="405256" cy="1578889"/>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5715000" y="3176136"/>
                        <a:ext cx="405256" cy="965159"/>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TextBox 134"/>
                    <p:cNvSpPr txBox="1"/>
                    <p:nvPr/>
                  </p:nvSpPr>
                  <p:spPr>
                    <a:xfrm>
                      <a:off x="3215546" y="2679463"/>
                      <a:ext cx="809995" cy="523220"/>
                    </a:xfrm>
                    <a:prstGeom prst="rect">
                      <a:avLst/>
                    </a:prstGeom>
                    <a:noFill/>
                  </p:spPr>
                  <p:txBody>
                    <a:bodyPr wrap="square" rtlCol="0">
                      <a:spAutoFit/>
                    </a:bodyPr>
                    <a:lstStyle/>
                    <a:p>
                      <a:r>
                        <a:rPr lang="en-US"/>
                        <a:t>Hidden Layer 1</a:t>
                      </a:r>
                    </a:p>
                  </p:txBody>
                </p:sp>
                <p:sp>
                  <p:nvSpPr>
                    <p:cNvPr id="136" name="TextBox 135"/>
                    <p:cNvSpPr txBox="1"/>
                    <p:nvPr/>
                  </p:nvSpPr>
                  <p:spPr>
                    <a:xfrm>
                      <a:off x="4369631" y="2375143"/>
                      <a:ext cx="809995" cy="523220"/>
                    </a:xfrm>
                    <a:prstGeom prst="rect">
                      <a:avLst/>
                    </a:prstGeom>
                    <a:noFill/>
                  </p:spPr>
                  <p:txBody>
                    <a:bodyPr wrap="square" rtlCol="0">
                      <a:spAutoFit/>
                    </a:bodyPr>
                    <a:lstStyle/>
                    <a:p>
                      <a:r>
                        <a:rPr lang="en-US"/>
                        <a:t>Hidden Layer 2</a:t>
                      </a:r>
                    </a:p>
                  </p:txBody>
                </p:sp>
                <p:sp>
                  <p:nvSpPr>
                    <p:cNvPr id="137" name="TextBox 136"/>
                    <p:cNvSpPr txBox="1"/>
                    <p:nvPr/>
                  </p:nvSpPr>
                  <p:spPr>
                    <a:xfrm>
                      <a:off x="5511867" y="2658408"/>
                      <a:ext cx="809995" cy="523220"/>
                    </a:xfrm>
                    <a:prstGeom prst="rect">
                      <a:avLst/>
                    </a:prstGeom>
                    <a:noFill/>
                  </p:spPr>
                  <p:txBody>
                    <a:bodyPr wrap="square" rtlCol="0">
                      <a:spAutoFit/>
                    </a:bodyPr>
                    <a:lstStyle/>
                    <a:p>
                      <a:r>
                        <a:rPr lang="en-US"/>
                        <a:t>Hidden Layer 3</a:t>
                      </a:r>
                    </a:p>
                  </p:txBody>
                </p:sp>
              </p:grpSp>
              <p:sp>
                <p:nvSpPr>
                  <p:cNvPr id="120" name="Oval 119"/>
                  <p:cNvSpPr/>
                  <p:nvPr/>
                </p:nvSpPr>
                <p:spPr>
                  <a:xfrm>
                    <a:off x="1595955" y="2230553"/>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1056557" y="2558177"/>
                    <a:ext cx="1393172" cy="307777"/>
                  </a:xfrm>
                  <a:prstGeom prst="rect">
                    <a:avLst/>
                  </a:prstGeom>
                  <a:noFill/>
                </p:spPr>
                <p:txBody>
                  <a:bodyPr wrap="square" rtlCol="0">
                    <a:spAutoFit/>
                  </a:bodyPr>
                  <a:lstStyle/>
                  <a:p>
                    <a:pPr algn="ctr"/>
                    <a:r>
                      <a:rPr lang="en-US"/>
                      <a:t>Neuron</a:t>
                    </a:r>
                  </a:p>
                </p:txBody>
              </p:sp>
              <p:sp>
                <p:nvSpPr>
                  <p:cNvPr id="123" name="Oval 122"/>
                  <p:cNvSpPr/>
                  <p:nvPr/>
                </p:nvSpPr>
                <p:spPr>
                  <a:xfrm>
                    <a:off x="2830822" y="223464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2290216" y="2565520"/>
                    <a:ext cx="1393172" cy="307777"/>
                  </a:xfrm>
                  <a:prstGeom prst="rect">
                    <a:avLst/>
                  </a:prstGeom>
                  <a:noFill/>
                </p:spPr>
                <p:txBody>
                  <a:bodyPr wrap="square" rtlCol="0">
                    <a:spAutoFit/>
                  </a:bodyPr>
                  <a:lstStyle/>
                  <a:p>
                    <a:pPr algn="ctr"/>
                    <a:r>
                      <a:rPr lang="en-US"/>
                      <a:t>Neuron</a:t>
                    </a:r>
                  </a:p>
                </p:txBody>
              </p:sp>
              <p:sp>
                <p:nvSpPr>
                  <p:cNvPr id="131" name="TextBox 130"/>
                  <p:cNvSpPr txBox="1"/>
                  <p:nvPr/>
                </p:nvSpPr>
                <p:spPr>
                  <a:xfrm>
                    <a:off x="1949368" y="2179724"/>
                    <a:ext cx="881454" cy="430887"/>
                  </a:xfrm>
                  <a:prstGeom prst="rect">
                    <a:avLst/>
                  </a:prstGeom>
                  <a:noFill/>
                </p:spPr>
                <p:txBody>
                  <a:bodyPr wrap="square" rtlCol="0">
                    <a:spAutoFit/>
                  </a:bodyPr>
                  <a:lstStyle/>
                  <a:p>
                    <a:r>
                      <a:rPr lang="en-US" sz="1100"/>
                      <a:t>Weighted connection</a:t>
                    </a:r>
                  </a:p>
                </p:txBody>
              </p:sp>
              <p:cxnSp>
                <p:nvCxnSpPr>
                  <p:cNvPr id="132" name="Straight Arrow Connector 131"/>
                  <p:cNvCxnSpPr>
                    <a:stCxn id="120" idx="6"/>
                    <a:endCxn id="123" idx="2"/>
                  </p:cNvCxnSpPr>
                  <p:nvPr/>
                </p:nvCxnSpPr>
                <p:spPr>
                  <a:xfrm>
                    <a:off x="1912564" y="2388858"/>
                    <a:ext cx="918258" cy="4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73" name="Oval 72"/>
                <p:cNvSpPr/>
                <p:nvPr/>
              </p:nvSpPr>
              <p:spPr>
                <a:xfrm>
                  <a:off x="2469400" y="411480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p:cNvSpPr/>
                <p:nvPr/>
              </p:nvSpPr>
              <p:spPr>
                <a:xfrm>
                  <a:off x="2469400" y="393192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p:cNvSpPr/>
                <p:nvPr/>
              </p:nvSpPr>
              <p:spPr>
                <a:xfrm>
                  <a:off x="2469864" y="429768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7040880" y="410787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p:cNvSpPr/>
                <p:nvPr/>
              </p:nvSpPr>
              <p:spPr>
                <a:xfrm>
                  <a:off x="7040880" y="392499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p:cNvSpPr/>
                <p:nvPr/>
              </p:nvSpPr>
              <p:spPr>
                <a:xfrm>
                  <a:off x="7040880" y="429075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1" name="Oval 70"/>
              <p:cNvSpPr/>
              <p:nvPr/>
            </p:nvSpPr>
            <p:spPr>
              <a:xfrm>
                <a:off x="6912864" y="445183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1240951" y="3356062"/>
              <a:ext cx="5671913" cy="1419972"/>
              <a:chOff x="1240951" y="3356062"/>
              <a:chExt cx="5671913" cy="1419972"/>
            </a:xfrm>
          </p:grpSpPr>
          <p:cxnSp>
            <p:nvCxnSpPr>
              <p:cNvPr id="59" name="Straight Arrow Connector 58"/>
              <p:cNvCxnSpPr/>
              <p:nvPr/>
            </p:nvCxnSpPr>
            <p:spPr>
              <a:xfrm>
                <a:off x="1958203" y="4616387"/>
                <a:ext cx="31660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2" name="TextBox 61"/>
              <p:cNvSpPr txBox="1"/>
              <p:nvPr/>
            </p:nvSpPr>
            <p:spPr>
              <a:xfrm>
                <a:off x="1240951" y="4468257"/>
                <a:ext cx="829964" cy="307777"/>
              </a:xfrm>
              <a:prstGeom prst="rect">
                <a:avLst/>
              </a:prstGeom>
              <a:noFill/>
            </p:spPr>
            <p:txBody>
              <a:bodyPr wrap="square" rtlCol="0">
                <a:spAutoFit/>
              </a:bodyPr>
              <a:lstStyle/>
              <a:p>
                <a:r>
                  <a:rPr lang="en-US"/>
                  <a:t>Input n</a:t>
                </a:r>
              </a:p>
            </p:txBody>
          </p:sp>
          <p:cxnSp>
            <p:nvCxnSpPr>
              <p:cNvPr id="63" name="Curved Connector 62"/>
              <p:cNvCxnSpPr>
                <a:stCxn id="68" idx="6"/>
                <a:endCxn id="146" idx="2"/>
              </p:cNvCxnSpPr>
              <p:nvPr/>
            </p:nvCxnSpPr>
            <p:spPr>
              <a:xfrm flipV="1">
                <a:off x="2657473" y="3379825"/>
                <a:ext cx="812969" cy="1243929"/>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 name="Curved Connector 64"/>
              <p:cNvCxnSpPr>
                <a:stCxn id="68" idx="6"/>
                <a:endCxn id="147" idx="2"/>
              </p:cNvCxnSpPr>
              <p:nvPr/>
            </p:nvCxnSpPr>
            <p:spPr>
              <a:xfrm flipV="1">
                <a:off x="2657473" y="3972817"/>
                <a:ext cx="812970" cy="6509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 name="Curved Connector 65"/>
              <p:cNvCxnSpPr>
                <a:stCxn id="152" idx="6"/>
                <a:endCxn id="71" idx="2"/>
              </p:cNvCxnSpPr>
              <p:nvPr/>
            </p:nvCxnSpPr>
            <p:spPr>
              <a:xfrm>
                <a:off x="6075932" y="3965209"/>
                <a:ext cx="836932" cy="64492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Curved Connector 66"/>
              <p:cNvCxnSpPr>
                <a:stCxn id="151" idx="6"/>
                <a:endCxn id="71" idx="2"/>
              </p:cNvCxnSpPr>
              <p:nvPr/>
            </p:nvCxnSpPr>
            <p:spPr>
              <a:xfrm>
                <a:off x="6075423" y="3356062"/>
                <a:ext cx="837441" cy="12540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6" name="Oval 75"/>
          <p:cNvSpPr/>
          <p:nvPr/>
        </p:nvSpPr>
        <p:spPr>
          <a:xfrm>
            <a:off x="3841763" y="2839662"/>
            <a:ext cx="714261" cy="1660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988842" y="2846369"/>
            <a:ext cx="714261" cy="1660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706155" y="2846369"/>
            <a:ext cx="714261" cy="1660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35325" y="2845210"/>
            <a:ext cx="714261" cy="16601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16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heel(1)">
                                      <p:cBhvr>
                                        <p:cTn id="7" dur="2000"/>
                                        <p:tgtEl>
                                          <p:spTgt spid="7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wheel(1)">
                                      <p:cBhvr>
                                        <p:cTn id="10" dur="2000"/>
                                        <p:tgtEl>
                                          <p:spTgt spid="7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wheel(1)">
                                      <p:cBhvr>
                                        <p:cTn id="13" dur="2000"/>
                                        <p:tgtEl>
                                          <p:spTgt spid="7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heel(1)">
                                      <p:cBhvr>
                                        <p:cTn id="16"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29239"/>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a:latin typeface="Roboto"/>
                <a:ea typeface="Roboto"/>
                <a:cs typeface="Roboto"/>
                <a:sym typeface="Roboto"/>
              </a:rPr>
              <a:t>Weights</a:t>
            </a:r>
            <a:r>
              <a:rPr lang="en-US" sz="1800">
                <a:latin typeface="Roboto"/>
                <a:ea typeface="Roboto"/>
                <a:cs typeface="Roboto"/>
                <a:sym typeface="Roboto"/>
              </a:rPr>
              <a:t>: Variables used to adjust the output of the network during training.</a:t>
            </a:r>
            <a:endParaRPr lang="en-US" sz="1800" b="1">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Parts of a </a:t>
            </a:r>
            <a:r>
              <a:rPr lang="en-US" sz="3600" b="1">
                <a:latin typeface="Roboto"/>
                <a:ea typeface="Roboto"/>
                <a:cs typeface="Roboto"/>
                <a:sym typeface="Roboto"/>
              </a:rPr>
              <a:t>Neural Network</a:t>
            </a: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53" name="Group 52"/>
          <p:cNvGrpSpPr/>
          <p:nvPr/>
        </p:nvGrpSpPr>
        <p:grpSpPr>
          <a:xfrm>
            <a:off x="1056557" y="2179724"/>
            <a:ext cx="7585026" cy="2602334"/>
            <a:chOff x="1056557" y="2179724"/>
            <a:chExt cx="7585026" cy="2602334"/>
          </a:xfrm>
        </p:grpSpPr>
        <p:grpSp>
          <p:nvGrpSpPr>
            <p:cNvPr id="54" name="Group 53"/>
            <p:cNvGrpSpPr/>
            <p:nvPr/>
          </p:nvGrpSpPr>
          <p:grpSpPr>
            <a:xfrm>
              <a:off x="1056557" y="2179724"/>
              <a:ext cx="7585026" cy="2602334"/>
              <a:chOff x="1056557" y="2179724"/>
              <a:chExt cx="7585026" cy="2602334"/>
            </a:xfrm>
          </p:grpSpPr>
          <p:sp>
            <p:nvSpPr>
              <p:cNvPr id="69" name="Oval 68"/>
              <p:cNvSpPr/>
              <p:nvPr/>
            </p:nvSpPr>
            <p:spPr>
              <a:xfrm>
                <a:off x="2340864" y="4465449"/>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1056557" y="2179724"/>
                <a:ext cx="7585026" cy="2581788"/>
                <a:chOff x="1056557" y="2179724"/>
                <a:chExt cx="7585026" cy="2581788"/>
              </a:xfrm>
            </p:grpSpPr>
            <p:grpSp>
              <p:nvGrpSpPr>
                <p:cNvPr id="72" name="Group 71"/>
                <p:cNvGrpSpPr/>
                <p:nvPr/>
              </p:nvGrpSpPr>
              <p:grpSpPr>
                <a:xfrm>
                  <a:off x="1056557" y="2179724"/>
                  <a:ext cx="7585026" cy="2581788"/>
                  <a:chOff x="1056557" y="2179724"/>
                  <a:chExt cx="7585026" cy="2581788"/>
                </a:xfrm>
              </p:grpSpPr>
              <p:grpSp>
                <p:nvGrpSpPr>
                  <p:cNvPr id="90" name="Group 89"/>
                  <p:cNvGrpSpPr/>
                  <p:nvPr/>
                </p:nvGrpSpPr>
                <p:grpSpPr>
                  <a:xfrm>
                    <a:off x="1237860" y="2914656"/>
                    <a:ext cx="7403723" cy="1846856"/>
                    <a:chOff x="-623021" y="2296818"/>
                    <a:chExt cx="10691364" cy="2666956"/>
                  </a:xfrm>
                </p:grpSpPr>
                <p:sp>
                  <p:nvSpPr>
                    <p:cNvPr id="94" name="Oval 93"/>
                    <p:cNvSpPr/>
                    <p:nvPr/>
                  </p:nvSpPr>
                  <p:spPr>
                    <a:xfrm>
                      <a:off x="963527" y="31504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600945" y="273994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600946" y="359625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250014" y="229681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259932" y="315165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250014" y="403872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905474" y="270563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906209" y="358526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565270" y="314267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Curved Connector 103"/>
                    <p:cNvCxnSpPr>
                      <a:stCxn id="94" idx="6"/>
                      <a:endCxn id="95" idx="2"/>
                    </p:cNvCxnSpPr>
                    <p:nvPr/>
                  </p:nvCxnSpPr>
                  <p:spPr>
                    <a:xfrm flipV="1">
                      <a:off x="1420727" y="2968545"/>
                      <a:ext cx="1180218" cy="4104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p:cNvCxnSpPr>
                      <a:stCxn id="94" idx="6"/>
                      <a:endCxn id="96" idx="2"/>
                    </p:cNvCxnSpPr>
                    <p:nvPr/>
                  </p:nvCxnSpPr>
                  <p:spPr>
                    <a:xfrm>
                      <a:off x="1420727" y="3379003"/>
                      <a:ext cx="1180220" cy="4458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a:stCxn id="95" idx="6"/>
                      <a:endCxn id="97" idx="2"/>
                    </p:cNvCxnSpPr>
                    <p:nvPr/>
                  </p:nvCxnSpPr>
                  <p:spPr>
                    <a:xfrm flipV="1">
                      <a:off x="3058145" y="2525418"/>
                      <a:ext cx="1191869" cy="44312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Curved Connector 106"/>
                    <p:cNvCxnSpPr>
                      <a:stCxn id="95" idx="6"/>
                      <a:endCxn id="98" idx="2"/>
                    </p:cNvCxnSpPr>
                    <p:nvPr/>
                  </p:nvCxnSpPr>
                  <p:spPr>
                    <a:xfrm>
                      <a:off x="3058145" y="2968545"/>
                      <a:ext cx="1201787" cy="411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p:cNvCxnSpPr>
                      <a:stCxn id="96" idx="6"/>
                      <a:endCxn id="98" idx="2"/>
                    </p:cNvCxnSpPr>
                    <p:nvPr/>
                  </p:nvCxnSpPr>
                  <p:spPr>
                    <a:xfrm flipV="1">
                      <a:off x="3058146" y="3380260"/>
                      <a:ext cx="1201785" cy="44459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9" name="Curved Connector 108"/>
                    <p:cNvCxnSpPr>
                      <a:stCxn id="95" idx="6"/>
                      <a:endCxn id="99" idx="2"/>
                    </p:cNvCxnSpPr>
                    <p:nvPr/>
                  </p:nvCxnSpPr>
                  <p:spPr>
                    <a:xfrm>
                      <a:off x="3058145" y="2968545"/>
                      <a:ext cx="1191869" cy="129878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urved Connector 109"/>
                    <p:cNvCxnSpPr>
                      <a:stCxn id="96" idx="6"/>
                      <a:endCxn id="97" idx="2"/>
                    </p:cNvCxnSpPr>
                    <p:nvPr/>
                  </p:nvCxnSpPr>
                  <p:spPr>
                    <a:xfrm flipV="1">
                      <a:off x="3058146" y="2525418"/>
                      <a:ext cx="1191867" cy="12994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1" name="Curved Connector 110"/>
                    <p:cNvCxnSpPr>
                      <a:stCxn id="96" idx="6"/>
                      <a:endCxn id="99" idx="2"/>
                    </p:cNvCxnSpPr>
                    <p:nvPr/>
                  </p:nvCxnSpPr>
                  <p:spPr>
                    <a:xfrm>
                      <a:off x="3058146" y="3824856"/>
                      <a:ext cx="1191867" cy="44247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2" name="Curved Connector 111"/>
                    <p:cNvCxnSpPr>
                      <a:stCxn id="97" idx="6"/>
                      <a:endCxn id="100" idx="2"/>
                    </p:cNvCxnSpPr>
                    <p:nvPr/>
                  </p:nvCxnSpPr>
                  <p:spPr>
                    <a:xfrm>
                      <a:off x="4707214" y="2525418"/>
                      <a:ext cx="1198260" cy="40881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3" name="Curved Connector 112"/>
                    <p:cNvCxnSpPr>
                      <a:stCxn id="97" idx="6"/>
                      <a:endCxn id="101" idx="2"/>
                    </p:cNvCxnSpPr>
                    <p:nvPr/>
                  </p:nvCxnSpPr>
                  <p:spPr>
                    <a:xfrm>
                      <a:off x="4707214" y="2525418"/>
                      <a:ext cx="1198995" cy="128845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4" name="Curved Connector 113"/>
                    <p:cNvCxnSpPr>
                      <a:stCxn id="98" idx="6"/>
                      <a:endCxn id="100" idx="2"/>
                    </p:cNvCxnSpPr>
                    <p:nvPr/>
                  </p:nvCxnSpPr>
                  <p:spPr>
                    <a:xfrm flipV="1">
                      <a:off x="4717132" y="2934231"/>
                      <a:ext cx="1188343" cy="4460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a:stCxn id="98" idx="6"/>
                      <a:endCxn id="101" idx="2"/>
                    </p:cNvCxnSpPr>
                    <p:nvPr/>
                  </p:nvCxnSpPr>
                  <p:spPr>
                    <a:xfrm>
                      <a:off x="4717132" y="3380260"/>
                      <a:ext cx="1189078" cy="4336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p:cNvCxnSpPr>
                      <a:stCxn id="99" idx="6"/>
                      <a:endCxn id="100" idx="2"/>
                    </p:cNvCxnSpPr>
                    <p:nvPr/>
                  </p:nvCxnSpPr>
                  <p:spPr>
                    <a:xfrm flipV="1">
                      <a:off x="4707214" y="2934231"/>
                      <a:ext cx="1198260" cy="133309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7" name="Curved Connector 116"/>
                    <p:cNvCxnSpPr>
                      <a:stCxn id="99" idx="6"/>
                      <a:endCxn id="101" idx="2"/>
                    </p:cNvCxnSpPr>
                    <p:nvPr/>
                  </p:nvCxnSpPr>
                  <p:spPr>
                    <a:xfrm flipV="1">
                      <a:off x="4707214" y="3813870"/>
                      <a:ext cx="1198995" cy="45346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9" name="Curved Connector 118"/>
                    <p:cNvCxnSpPr>
                      <a:stCxn id="100" idx="6"/>
                      <a:endCxn id="103" idx="2"/>
                    </p:cNvCxnSpPr>
                    <p:nvPr/>
                  </p:nvCxnSpPr>
                  <p:spPr>
                    <a:xfrm>
                      <a:off x="6362674" y="2934231"/>
                      <a:ext cx="1202595" cy="4370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urved Connector 120"/>
                    <p:cNvCxnSpPr>
                      <a:stCxn id="101" idx="6"/>
                      <a:endCxn id="103" idx="2"/>
                    </p:cNvCxnSpPr>
                    <p:nvPr/>
                  </p:nvCxnSpPr>
                  <p:spPr>
                    <a:xfrm flipV="1">
                      <a:off x="6363409" y="3371276"/>
                      <a:ext cx="1201860" cy="44259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2" name="Straight Arrow Connector 121"/>
                    <p:cNvCxnSpPr/>
                    <p:nvPr/>
                  </p:nvCxnSpPr>
                  <p:spPr>
                    <a:xfrm>
                      <a:off x="412729" y="33868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4" name="Straight Arrow Connector 123"/>
                    <p:cNvCxnSpPr/>
                    <p:nvPr/>
                  </p:nvCxnSpPr>
                  <p:spPr>
                    <a:xfrm>
                      <a:off x="8145607" y="337127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5" name="Straight Arrow Connector 124"/>
                    <p:cNvCxnSpPr/>
                    <p:nvPr/>
                  </p:nvCxnSpPr>
                  <p:spPr>
                    <a:xfrm>
                      <a:off x="8117060" y="47267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26" name="TextBox 125"/>
                    <p:cNvSpPr txBox="1"/>
                    <p:nvPr/>
                  </p:nvSpPr>
                  <p:spPr>
                    <a:xfrm>
                      <a:off x="-623021" y="3172974"/>
                      <a:ext cx="1198512" cy="444446"/>
                    </a:xfrm>
                    <a:prstGeom prst="rect">
                      <a:avLst/>
                    </a:prstGeom>
                    <a:noFill/>
                  </p:spPr>
                  <p:txBody>
                    <a:bodyPr wrap="square" rtlCol="0">
                      <a:spAutoFit/>
                    </a:bodyPr>
                    <a:lstStyle/>
                    <a:p>
                      <a:r>
                        <a:rPr lang="en-US"/>
                        <a:t>Input 1</a:t>
                      </a:r>
                    </a:p>
                  </p:txBody>
                </p:sp>
                <p:sp>
                  <p:nvSpPr>
                    <p:cNvPr id="128" name="TextBox 127"/>
                    <p:cNvSpPr txBox="1"/>
                    <p:nvPr/>
                  </p:nvSpPr>
                  <p:spPr>
                    <a:xfrm>
                      <a:off x="8640013" y="3157483"/>
                      <a:ext cx="1428330" cy="444446"/>
                    </a:xfrm>
                    <a:prstGeom prst="rect">
                      <a:avLst/>
                    </a:prstGeom>
                    <a:noFill/>
                  </p:spPr>
                  <p:txBody>
                    <a:bodyPr wrap="square" rtlCol="0">
                      <a:spAutoFit/>
                    </a:bodyPr>
                    <a:lstStyle/>
                    <a:p>
                      <a:r>
                        <a:rPr lang="en-US"/>
                        <a:t>Output 1</a:t>
                      </a:r>
                    </a:p>
                  </p:txBody>
                </p:sp>
                <p:sp>
                  <p:nvSpPr>
                    <p:cNvPr id="129" name="TextBox 128"/>
                    <p:cNvSpPr txBox="1"/>
                    <p:nvPr/>
                  </p:nvSpPr>
                  <p:spPr>
                    <a:xfrm>
                      <a:off x="8607206" y="4519328"/>
                      <a:ext cx="1428330" cy="444446"/>
                    </a:xfrm>
                    <a:prstGeom prst="rect">
                      <a:avLst/>
                    </a:prstGeom>
                    <a:noFill/>
                  </p:spPr>
                  <p:txBody>
                    <a:bodyPr wrap="square" rtlCol="0">
                      <a:spAutoFit/>
                    </a:bodyPr>
                    <a:lstStyle/>
                    <a:p>
                      <a:r>
                        <a:rPr lang="en-US"/>
                        <a:t>Output n</a:t>
                      </a:r>
                    </a:p>
                  </p:txBody>
                </p:sp>
              </p:grpSp>
              <p:sp>
                <p:nvSpPr>
                  <p:cNvPr id="80" name="Oval 79"/>
                  <p:cNvSpPr/>
                  <p:nvPr/>
                </p:nvSpPr>
                <p:spPr>
                  <a:xfrm>
                    <a:off x="1595955" y="2230553"/>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1056557" y="2558177"/>
                    <a:ext cx="1393172" cy="307777"/>
                  </a:xfrm>
                  <a:prstGeom prst="rect">
                    <a:avLst/>
                  </a:prstGeom>
                  <a:noFill/>
                </p:spPr>
                <p:txBody>
                  <a:bodyPr wrap="square" rtlCol="0">
                    <a:spAutoFit/>
                  </a:bodyPr>
                  <a:lstStyle/>
                  <a:p>
                    <a:pPr algn="ctr"/>
                    <a:r>
                      <a:rPr lang="en-US"/>
                      <a:t>Neuron</a:t>
                    </a:r>
                  </a:p>
                </p:txBody>
              </p:sp>
              <p:sp>
                <p:nvSpPr>
                  <p:cNvPr id="82" name="Oval 81"/>
                  <p:cNvSpPr/>
                  <p:nvPr/>
                </p:nvSpPr>
                <p:spPr>
                  <a:xfrm>
                    <a:off x="2830822" y="223464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2290216" y="2565520"/>
                    <a:ext cx="1393172" cy="307777"/>
                  </a:xfrm>
                  <a:prstGeom prst="rect">
                    <a:avLst/>
                  </a:prstGeom>
                  <a:noFill/>
                </p:spPr>
                <p:txBody>
                  <a:bodyPr wrap="square" rtlCol="0">
                    <a:spAutoFit/>
                  </a:bodyPr>
                  <a:lstStyle/>
                  <a:p>
                    <a:pPr algn="ctr"/>
                    <a:r>
                      <a:rPr lang="en-US"/>
                      <a:t>Neuron</a:t>
                    </a:r>
                  </a:p>
                </p:txBody>
              </p:sp>
              <p:sp>
                <p:nvSpPr>
                  <p:cNvPr id="84" name="TextBox 83"/>
                  <p:cNvSpPr txBox="1"/>
                  <p:nvPr/>
                </p:nvSpPr>
                <p:spPr>
                  <a:xfrm>
                    <a:off x="1949368" y="2179724"/>
                    <a:ext cx="881454" cy="430887"/>
                  </a:xfrm>
                  <a:prstGeom prst="rect">
                    <a:avLst/>
                  </a:prstGeom>
                  <a:noFill/>
                </p:spPr>
                <p:txBody>
                  <a:bodyPr wrap="square" rtlCol="0">
                    <a:spAutoFit/>
                  </a:bodyPr>
                  <a:lstStyle/>
                  <a:p>
                    <a:r>
                      <a:rPr lang="en-US" sz="1100"/>
                      <a:t>Weighted connection</a:t>
                    </a:r>
                  </a:p>
                </p:txBody>
              </p:sp>
              <p:cxnSp>
                <p:nvCxnSpPr>
                  <p:cNvPr id="85" name="Straight Arrow Connector 84"/>
                  <p:cNvCxnSpPr>
                    <a:stCxn id="80" idx="6"/>
                    <a:endCxn id="82" idx="2"/>
                  </p:cNvCxnSpPr>
                  <p:nvPr/>
                </p:nvCxnSpPr>
                <p:spPr>
                  <a:xfrm>
                    <a:off x="1912564" y="2388858"/>
                    <a:ext cx="918258" cy="4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73" name="Oval 72"/>
                <p:cNvSpPr/>
                <p:nvPr/>
              </p:nvSpPr>
              <p:spPr>
                <a:xfrm>
                  <a:off x="2469400" y="411480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p:cNvSpPr/>
                <p:nvPr/>
              </p:nvSpPr>
              <p:spPr>
                <a:xfrm>
                  <a:off x="2469400" y="393192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p:cNvSpPr/>
                <p:nvPr/>
              </p:nvSpPr>
              <p:spPr>
                <a:xfrm>
                  <a:off x="2469864" y="4297680"/>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p:cNvSpPr/>
                <p:nvPr/>
              </p:nvSpPr>
              <p:spPr>
                <a:xfrm>
                  <a:off x="7040880" y="410787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p:cNvSpPr/>
                <p:nvPr/>
              </p:nvSpPr>
              <p:spPr>
                <a:xfrm>
                  <a:off x="7040880" y="392499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p:cNvSpPr/>
                <p:nvPr/>
              </p:nvSpPr>
              <p:spPr>
                <a:xfrm>
                  <a:off x="7040880" y="4290759"/>
                  <a:ext cx="45720" cy="45720"/>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1" name="Oval 70"/>
              <p:cNvSpPr/>
              <p:nvPr/>
            </p:nvSpPr>
            <p:spPr>
              <a:xfrm>
                <a:off x="6912864" y="445183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1240951" y="3356062"/>
              <a:ext cx="5671913" cy="1419972"/>
              <a:chOff x="1240951" y="3356062"/>
              <a:chExt cx="5671913" cy="1419972"/>
            </a:xfrm>
          </p:grpSpPr>
          <p:cxnSp>
            <p:nvCxnSpPr>
              <p:cNvPr id="56" name="Straight Arrow Connector 55"/>
              <p:cNvCxnSpPr/>
              <p:nvPr/>
            </p:nvCxnSpPr>
            <p:spPr>
              <a:xfrm>
                <a:off x="1958203" y="4616387"/>
                <a:ext cx="31660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7" name="TextBox 56"/>
              <p:cNvSpPr txBox="1"/>
              <p:nvPr/>
            </p:nvSpPr>
            <p:spPr>
              <a:xfrm>
                <a:off x="1240951" y="4468257"/>
                <a:ext cx="829964" cy="307777"/>
              </a:xfrm>
              <a:prstGeom prst="rect">
                <a:avLst/>
              </a:prstGeom>
              <a:noFill/>
            </p:spPr>
            <p:txBody>
              <a:bodyPr wrap="square" rtlCol="0">
                <a:spAutoFit/>
              </a:bodyPr>
              <a:lstStyle/>
              <a:p>
                <a:r>
                  <a:rPr lang="en-US"/>
                  <a:t>Input n</a:t>
                </a:r>
              </a:p>
            </p:txBody>
          </p:sp>
          <p:cxnSp>
            <p:nvCxnSpPr>
              <p:cNvPr id="58" name="Curved Connector 57"/>
              <p:cNvCxnSpPr>
                <a:stCxn id="69" idx="6"/>
                <a:endCxn id="95" idx="2"/>
              </p:cNvCxnSpPr>
              <p:nvPr/>
            </p:nvCxnSpPr>
            <p:spPr>
              <a:xfrm flipV="1">
                <a:off x="2657473" y="3379825"/>
                <a:ext cx="812969" cy="1243929"/>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0" name="Curved Connector 59"/>
              <p:cNvCxnSpPr>
                <a:stCxn id="69" idx="6"/>
                <a:endCxn id="96" idx="2"/>
              </p:cNvCxnSpPr>
              <p:nvPr/>
            </p:nvCxnSpPr>
            <p:spPr>
              <a:xfrm flipV="1">
                <a:off x="2657473" y="3972817"/>
                <a:ext cx="812970" cy="65093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1" name="Curved Connector 60"/>
              <p:cNvCxnSpPr>
                <a:stCxn id="101" idx="6"/>
                <a:endCxn id="71" idx="2"/>
              </p:cNvCxnSpPr>
              <p:nvPr/>
            </p:nvCxnSpPr>
            <p:spPr>
              <a:xfrm>
                <a:off x="6075932" y="3965209"/>
                <a:ext cx="836932" cy="64492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2" name="Curved Connector 61"/>
              <p:cNvCxnSpPr>
                <a:stCxn id="100" idx="6"/>
                <a:endCxn id="71" idx="2"/>
              </p:cNvCxnSpPr>
              <p:nvPr/>
            </p:nvCxnSpPr>
            <p:spPr>
              <a:xfrm>
                <a:off x="6075423" y="3356062"/>
                <a:ext cx="837441" cy="12540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 name="TextBox 1"/>
              <p:cNvSpPr txBox="1"/>
              <p:nvPr/>
            </p:nvSpPr>
            <p:spPr>
              <a:xfrm>
                <a:off x="3117320" y="3170578"/>
                <a:ext cx="473479" cy="2165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11</m:t>
                          </m:r>
                        </m:sub>
                        <m:sup>
                          <m:r>
                            <a:rPr lang="en-US" sz="800" b="0" i="1" smtClean="0">
                              <a:latin typeface="Cambria Math" panose="02040503050406030204" pitchFamily="18" charset="0"/>
                            </a:rPr>
                            <m:t>1</m:t>
                          </m:r>
                        </m:sup>
                      </m:sSubSup>
                    </m:oMath>
                  </m:oMathPara>
                </a14:m>
                <a:endParaRPr lang="en-US" sz="800"/>
              </a:p>
            </p:txBody>
          </p:sp>
        </mc:Choice>
        <mc:Fallback xmlns="">
          <p:sp>
            <p:nvSpPr>
              <p:cNvPr id="2" name="TextBox 1"/>
              <p:cNvSpPr txBox="1">
                <a:spLocks noRot="1" noChangeAspect="1" noMove="1" noResize="1" noEditPoints="1" noAdjustHandles="1" noChangeArrowheads="1" noChangeShapeType="1" noTextEdit="1"/>
              </p:cNvSpPr>
              <p:nvPr/>
            </p:nvSpPr>
            <p:spPr>
              <a:xfrm>
                <a:off x="3117320" y="3170578"/>
                <a:ext cx="473479" cy="2165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4349869" y="2202544"/>
                <a:ext cx="855438" cy="37247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12</m:t>
                          </m:r>
                        </m:sub>
                        <m:sup>
                          <m:r>
                            <a:rPr lang="en-US" sz="1800" b="0" i="1" smtClean="0">
                              <a:latin typeface="Cambria Math" panose="02040503050406030204" pitchFamily="18" charset="0"/>
                            </a:rPr>
                            <m:t>1</m:t>
                          </m:r>
                        </m:sup>
                      </m:sSubSup>
                    </m:oMath>
                  </m:oMathPara>
                </a14:m>
                <a:endParaRPr lang="en-US" sz="800"/>
              </a:p>
            </p:txBody>
          </p:sp>
        </mc:Choice>
        <mc:Fallback xmlns="">
          <p:sp>
            <p:nvSpPr>
              <p:cNvPr id="139" name="TextBox 138"/>
              <p:cNvSpPr txBox="1">
                <a:spLocks noRot="1" noChangeAspect="1" noMove="1" noResize="1" noEditPoints="1" noAdjustHandles="1" noChangeArrowheads="1" noChangeShapeType="1" noTextEdit="1"/>
              </p:cNvSpPr>
              <p:nvPr/>
            </p:nvSpPr>
            <p:spPr>
              <a:xfrm>
                <a:off x="4349869" y="2202544"/>
                <a:ext cx="855438" cy="372474"/>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p:cNvSpPr txBox="1"/>
              <p:nvPr/>
            </p:nvSpPr>
            <p:spPr>
              <a:xfrm>
                <a:off x="3117320" y="3740026"/>
                <a:ext cx="473479" cy="2165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𝑛</m:t>
                          </m:r>
                          <m:r>
                            <a:rPr lang="en-US" sz="800" b="0" i="1" smtClean="0">
                              <a:latin typeface="Cambria Math" panose="02040503050406030204" pitchFamily="18" charset="0"/>
                            </a:rPr>
                            <m:t>1</m:t>
                          </m:r>
                        </m:sub>
                        <m:sup>
                          <m:r>
                            <a:rPr lang="en-US" sz="800" b="0" i="1" smtClean="0">
                              <a:latin typeface="Cambria Math" panose="02040503050406030204" pitchFamily="18" charset="0"/>
                            </a:rPr>
                            <m:t>1</m:t>
                          </m:r>
                        </m:sup>
                      </m:sSubSup>
                    </m:oMath>
                  </m:oMathPara>
                </a14:m>
                <a:endParaRPr lang="en-US" sz="800"/>
              </a:p>
            </p:txBody>
          </p:sp>
        </mc:Choice>
        <mc:Fallback xmlns="">
          <p:sp>
            <p:nvSpPr>
              <p:cNvPr id="140" name="TextBox 139"/>
              <p:cNvSpPr txBox="1">
                <a:spLocks noRot="1" noChangeAspect="1" noMove="1" noResize="1" noEditPoints="1" noAdjustHandles="1" noChangeArrowheads="1" noChangeShapeType="1" noTextEdit="1"/>
              </p:cNvSpPr>
              <p:nvPr/>
            </p:nvSpPr>
            <p:spPr>
              <a:xfrm>
                <a:off x="3117320" y="3740026"/>
                <a:ext cx="473479" cy="2165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p:cNvSpPr txBox="1"/>
              <p:nvPr/>
            </p:nvSpPr>
            <p:spPr>
              <a:xfrm>
                <a:off x="3118467" y="3429000"/>
                <a:ext cx="473479" cy="2165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21</m:t>
                          </m:r>
                        </m:sub>
                        <m:sup>
                          <m:r>
                            <a:rPr lang="en-US" sz="800" b="0" i="1" smtClean="0">
                              <a:latin typeface="Cambria Math" panose="02040503050406030204" pitchFamily="18" charset="0"/>
                            </a:rPr>
                            <m:t>1</m:t>
                          </m:r>
                        </m:sup>
                      </m:sSubSup>
                    </m:oMath>
                  </m:oMathPara>
                </a14:m>
                <a:endParaRPr lang="en-US" sz="800"/>
              </a:p>
            </p:txBody>
          </p:sp>
        </mc:Choice>
        <mc:Fallback xmlns="">
          <p:sp>
            <p:nvSpPr>
              <p:cNvPr id="141" name="TextBox 140"/>
              <p:cNvSpPr txBox="1">
                <a:spLocks noRot="1" noChangeAspect="1" noMove="1" noResize="1" noEditPoints="1" noAdjustHandles="1" noChangeArrowheads="1" noChangeShapeType="1" noTextEdit="1"/>
              </p:cNvSpPr>
              <p:nvPr/>
            </p:nvSpPr>
            <p:spPr>
              <a:xfrm>
                <a:off x="3118467" y="3429000"/>
                <a:ext cx="473479" cy="2165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p:cNvSpPr txBox="1"/>
              <p:nvPr/>
            </p:nvSpPr>
            <p:spPr>
              <a:xfrm>
                <a:off x="3118667" y="3988577"/>
                <a:ext cx="473479" cy="2165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𝑛</m:t>
                          </m:r>
                          <m:r>
                            <a:rPr lang="en-US" sz="800" b="0" i="1" smtClean="0">
                              <a:latin typeface="Cambria Math" panose="02040503050406030204" pitchFamily="18" charset="0"/>
                            </a:rPr>
                            <m:t>2</m:t>
                          </m:r>
                        </m:sub>
                        <m:sup>
                          <m:r>
                            <a:rPr lang="en-US" sz="800" b="0" i="1" smtClean="0">
                              <a:latin typeface="Cambria Math" panose="02040503050406030204" pitchFamily="18" charset="0"/>
                            </a:rPr>
                            <m:t>1</m:t>
                          </m:r>
                        </m:sup>
                      </m:sSubSup>
                    </m:oMath>
                  </m:oMathPara>
                </a14:m>
                <a:endParaRPr lang="en-US" sz="800"/>
              </a:p>
            </p:txBody>
          </p:sp>
        </mc:Choice>
        <mc:Fallback xmlns="">
          <p:sp>
            <p:nvSpPr>
              <p:cNvPr id="142" name="TextBox 141"/>
              <p:cNvSpPr txBox="1">
                <a:spLocks noRot="1" noChangeAspect="1" noMove="1" noResize="1" noEditPoints="1" noAdjustHandles="1" noChangeArrowheads="1" noChangeShapeType="1" noTextEdit="1"/>
              </p:cNvSpPr>
              <p:nvPr/>
            </p:nvSpPr>
            <p:spPr>
              <a:xfrm>
                <a:off x="3118667" y="3988577"/>
                <a:ext cx="473479" cy="2165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p:cNvSpPr txBox="1"/>
              <p:nvPr/>
            </p:nvSpPr>
            <p:spPr>
              <a:xfrm>
                <a:off x="4292993" y="2853522"/>
                <a:ext cx="473479" cy="21711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11</m:t>
                          </m:r>
                        </m:sub>
                        <m:sup>
                          <m:r>
                            <a:rPr lang="en-US" sz="800" b="0" i="1" smtClean="0">
                              <a:latin typeface="Cambria Math" panose="02040503050406030204" pitchFamily="18" charset="0"/>
                            </a:rPr>
                            <m:t>2</m:t>
                          </m:r>
                        </m:sup>
                      </m:sSubSup>
                    </m:oMath>
                  </m:oMathPara>
                </a14:m>
                <a:endParaRPr lang="en-US" sz="800"/>
              </a:p>
            </p:txBody>
          </p:sp>
        </mc:Choice>
        <mc:Fallback xmlns="">
          <p:sp>
            <p:nvSpPr>
              <p:cNvPr id="143" name="TextBox 142"/>
              <p:cNvSpPr txBox="1">
                <a:spLocks noRot="1" noChangeAspect="1" noMove="1" noResize="1" noEditPoints="1" noAdjustHandles="1" noChangeArrowheads="1" noChangeShapeType="1" noTextEdit="1"/>
              </p:cNvSpPr>
              <p:nvPr/>
            </p:nvSpPr>
            <p:spPr>
              <a:xfrm>
                <a:off x="4292993" y="2853522"/>
                <a:ext cx="473479" cy="2171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p:cNvSpPr txBox="1"/>
              <p:nvPr/>
            </p:nvSpPr>
            <p:spPr>
              <a:xfrm>
                <a:off x="4292993" y="3076553"/>
                <a:ext cx="473479" cy="21711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21</m:t>
                          </m:r>
                        </m:sub>
                        <m:sup>
                          <m:r>
                            <a:rPr lang="en-US" sz="800" b="0" i="1" smtClean="0">
                              <a:latin typeface="Cambria Math" panose="02040503050406030204" pitchFamily="18" charset="0"/>
                            </a:rPr>
                            <m:t>2</m:t>
                          </m:r>
                        </m:sup>
                      </m:sSubSup>
                    </m:oMath>
                  </m:oMathPara>
                </a14:m>
                <a:endParaRPr lang="en-US" sz="800"/>
              </a:p>
            </p:txBody>
          </p:sp>
        </mc:Choice>
        <mc:Fallback xmlns="">
          <p:sp>
            <p:nvSpPr>
              <p:cNvPr id="144" name="TextBox 143"/>
              <p:cNvSpPr txBox="1">
                <a:spLocks noRot="1" noChangeAspect="1" noMove="1" noResize="1" noEditPoints="1" noAdjustHandles="1" noChangeArrowheads="1" noChangeShapeType="1" noTextEdit="1"/>
              </p:cNvSpPr>
              <p:nvPr/>
            </p:nvSpPr>
            <p:spPr>
              <a:xfrm>
                <a:off x="4292993" y="3076553"/>
                <a:ext cx="473479" cy="21711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p:cNvSpPr txBox="1"/>
              <p:nvPr/>
            </p:nvSpPr>
            <p:spPr>
              <a:xfrm>
                <a:off x="4292993" y="3435301"/>
                <a:ext cx="473479" cy="21711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12</m:t>
                          </m:r>
                        </m:sub>
                        <m:sup>
                          <m:r>
                            <a:rPr lang="en-US" sz="800" b="0" i="1" smtClean="0">
                              <a:latin typeface="Cambria Math" panose="02040503050406030204" pitchFamily="18" charset="0"/>
                            </a:rPr>
                            <m:t>2</m:t>
                          </m:r>
                        </m:sup>
                      </m:sSubSup>
                    </m:oMath>
                  </m:oMathPara>
                </a14:m>
                <a:endParaRPr lang="en-US" sz="800"/>
              </a:p>
            </p:txBody>
          </p:sp>
        </mc:Choice>
        <mc:Fallback xmlns="">
          <p:sp>
            <p:nvSpPr>
              <p:cNvPr id="145" name="TextBox 144"/>
              <p:cNvSpPr txBox="1">
                <a:spLocks noRot="1" noChangeAspect="1" noMove="1" noResize="1" noEditPoints="1" noAdjustHandles="1" noChangeArrowheads="1" noChangeShapeType="1" noTextEdit="1"/>
              </p:cNvSpPr>
              <p:nvPr/>
            </p:nvSpPr>
            <p:spPr>
              <a:xfrm>
                <a:off x="4292993" y="3435301"/>
                <a:ext cx="473479" cy="21711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p:cNvSpPr txBox="1"/>
              <p:nvPr/>
            </p:nvSpPr>
            <p:spPr>
              <a:xfrm>
                <a:off x="4292993" y="3664065"/>
                <a:ext cx="473479" cy="21711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22</m:t>
                          </m:r>
                        </m:sub>
                        <m:sup>
                          <m:r>
                            <a:rPr lang="en-US" sz="800" b="0" i="1" smtClean="0">
                              <a:latin typeface="Cambria Math" panose="02040503050406030204" pitchFamily="18" charset="0"/>
                            </a:rPr>
                            <m:t>2</m:t>
                          </m:r>
                        </m:sup>
                      </m:sSubSup>
                    </m:oMath>
                  </m:oMathPara>
                </a14:m>
                <a:endParaRPr lang="en-US" sz="800"/>
              </a:p>
            </p:txBody>
          </p:sp>
        </mc:Choice>
        <mc:Fallback xmlns="">
          <p:sp>
            <p:nvSpPr>
              <p:cNvPr id="146" name="TextBox 145"/>
              <p:cNvSpPr txBox="1">
                <a:spLocks noRot="1" noChangeAspect="1" noMove="1" noResize="1" noEditPoints="1" noAdjustHandles="1" noChangeArrowheads="1" noChangeShapeType="1" noTextEdit="1"/>
              </p:cNvSpPr>
              <p:nvPr/>
            </p:nvSpPr>
            <p:spPr>
              <a:xfrm>
                <a:off x="4292993" y="3664065"/>
                <a:ext cx="473479" cy="21711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p:cNvSpPr txBox="1"/>
              <p:nvPr/>
            </p:nvSpPr>
            <p:spPr>
              <a:xfrm>
                <a:off x="4292993" y="4013722"/>
                <a:ext cx="473479" cy="21711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13</m:t>
                          </m:r>
                        </m:sub>
                        <m:sup>
                          <m:r>
                            <a:rPr lang="en-US" sz="800" b="0" i="1" smtClean="0">
                              <a:latin typeface="Cambria Math" panose="02040503050406030204" pitchFamily="18" charset="0"/>
                            </a:rPr>
                            <m:t>2</m:t>
                          </m:r>
                        </m:sup>
                      </m:sSubSup>
                    </m:oMath>
                  </m:oMathPara>
                </a14:m>
                <a:endParaRPr lang="en-US" sz="800"/>
              </a:p>
            </p:txBody>
          </p:sp>
        </mc:Choice>
        <mc:Fallback xmlns="">
          <p:sp>
            <p:nvSpPr>
              <p:cNvPr id="147" name="TextBox 146"/>
              <p:cNvSpPr txBox="1">
                <a:spLocks noRot="1" noChangeAspect="1" noMove="1" noResize="1" noEditPoints="1" noAdjustHandles="1" noChangeArrowheads="1" noChangeShapeType="1" noTextEdit="1"/>
              </p:cNvSpPr>
              <p:nvPr/>
            </p:nvSpPr>
            <p:spPr>
              <a:xfrm>
                <a:off x="4292993" y="4013722"/>
                <a:ext cx="473479" cy="21711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p:cNvSpPr txBox="1"/>
              <p:nvPr/>
            </p:nvSpPr>
            <p:spPr>
              <a:xfrm>
                <a:off x="4292993" y="4298635"/>
                <a:ext cx="473479" cy="21711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23</m:t>
                          </m:r>
                        </m:sub>
                        <m:sup>
                          <m:r>
                            <a:rPr lang="en-US" sz="800" b="0" i="1" smtClean="0">
                              <a:latin typeface="Cambria Math" panose="02040503050406030204" pitchFamily="18" charset="0"/>
                            </a:rPr>
                            <m:t>2</m:t>
                          </m:r>
                        </m:sup>
                      </m:sSubSup>
                    </m:oMath>
                  </m:oMathPara>
                </a14:m>
                <a:endParaRPr lang="en-US" sz="800"/>
              </a:p>
            </p:txBody>
          </p:sp>
        </mc:Choice>
        <mc:Fallback xmlns="">
          <p:sp>
            <p:nvSpPr>
              <p:cNvPr id="148" name="TextBox 147"/>
              <p:cNvSpPr txBox="1">
                <a:spLocks noRot="1" noChangeAspect="1" noMove="1" noResize="1" noEditPoints="1" noAdjustHandles="1" noChangeArrowheads="1" noChangeShapeType="1" noTextEdit="1"/>
              </p:cNvSpPr>
              <p:nvPr/>
            </p:nvSpPr>
            <p:spPr>
              <a:xfrm>
                <a:off x="4292993" y="4298635"/>
                <a:ext cx="473479" cy="21711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p:cNvSpPr txBox="1"/>
              <p:nvPr/>
            </p:nvSpPr>
            <p:spPr>
              <a:xfrm>
                <a:off x="5442274" y="3103158"/>
                <a:ext cx="473479" cy="2174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11</m:t>
                          </m:r>
                        </m:sub>
                        <m:sup>
                          <m:r>
                            <a:rPr lang="en-US" sz="800" b="0" i="1" smtClean="0">
                              <a:latin typeface="Cambria Math" panose="02040503050406030204" pitchFamily="18" charset="0"/>
                            </a:rPr>
                            <m:t>3</m:t>
                          </m:r>
                        </m:sup>
                      </m:sSubSup>
                    </m:oMath>
                  </m:oMathPara>
                </a14:m>
                <a:endParaRPr lang="en-US" sz="800"/>
              </a:p>
            </p:txBody>
          </p:sp>
        </mc:Choice>
        <mc:Fallback xmlns="">
          <p:sp>
            <p:nvSpPr>
              <p:cNvPr id="149" name="TextBox 148"/>
              <p:cNvSpPr txBox="1">
                <a:spLocks noRot="1" noChangeAspect="1" noMove="1" noResize="1" noEditPoints="1" noAdjustHandles="1" noChangeArrowheads="1" noChangeShapeType="1" noTextEdit="1"/>
              </p:cNvSpPr>
              <p:nvPr/>
            </p:nvSpPr>
            <p:spPr>
              <a:xfrm>
                <a:off x="5442274" y="3103158"/>
                <a:ext cx="473479" cy="2174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p:cNvSpPr txBox="1"/>
              <p:nvPr/>
            </p:nvSpPr>
            <p:spPr>
              <a:xfrm>
                <a:off x="5238200" y="3270703"/>
                <a:ext cx="473479" cy="2176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21</m:t>
                          </m:r>
                        </m:sub>
                        <m:sup>
                          <m:r>
                            <a:rPr lang="en-US" sz="800" b="0" i="1" smtClean="0">
                              <a:latin typeface="Cambria Math" panose="02040503050406030204" pitchFamily="18" charset="0"/>
                            </a:rPr>
                            <m:t>3</m:t>
                          </m:r>
                        </m:sup>
                      </m:sSubSup>
                    </m:oMath>
                  </m:oMathPara>
                </a14:m>
                <a:endParaRPr lang="en-US" sz="800"/>
              </a:p>
            </p:txBody>
          </p:sp>
        </mc:Choice>
        <mc:Fallback xmlns="">
          <p:sp>
            <p:nvSpPr>
              <p:cNvPr id="150" name="TextBox 149"/>
              <p:cNvSpPr txBox="1">
                <a:spLocks noRot="1" noChangeAspect="1" noMove="1" noResize="1" noEditPoints="1" noAdjustHandles="1" noChangeArrowheads="1" noChangeShapeType="1" noTextEdit="1"/>
              </p:cNvSpPr>
              <p:nvPr/>
            </p:nvSpPr>
            <p:spPr>
              <a:xfrm>
                <a:off x="5238200" y="3270703"/>
                <a:ext cx="473479" cy="21768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p:cNvSpPr txBox="1"/>
              <p:nvPr/>
            </p:nvSpPr>
            <p:spPr>
              <a:xfrm>
                <a:off x="5429158" y="3712108"/>
                <a:ext cx="473479" cy="2176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12</m:t>
                          </m:r>
                        </m:sub>
                        <m:sup>
                          <m:r>
                            <a:rPr lang="en-US" sz="800" b="0" i="1" smtClean="0">
                              <a:latin typeface="Cambria Math" panose="02040503050406030204" pitchFamily="18" charset="0"/>
                            </a:rPr>
                            <m:t>3</m:t>
                          </m:r>
                        </m:sup>
                      </m:sSubSup>
                    </m:oMath>
                  </m:oMathPara>
                </a14:m>
                <a:endParaRPr lang="en-US" sz="800"/>
              </a:p>
            </p:txBody>
          </p:sp>
        </mc:Choice>
        <mc:Fallback xmlns="">
          <p:sp>
            <p:nvSpPr>
              <p:cNvPr id="151" name="TextBox 150"/>
              <p:cNvSpPr txBox="1">
                <a:spLocks noRot="1" noChangeAspect="1" noMove="1" noResize="1" noEditPoints="1" noAdjustHandles="1" noChangeArrowheads="1" noChangeShapeType="1" noTextEdit="1"/>
              </p:cNvSpPr>
              <p:nvPr/>
            </p:nvSpPr>
            <p:spPr>
              <a:xfrm>
                <a:off x="5429158" y="3712108"/>
                <a:ext cx="473479" cy="21768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p:cNvSpPr txBox="1"/>
              <p:nvPr/>
            </p:nvSpPr>
            <p:spPr>
              <a:xfrm>
                <a:off x="5429158" y="3358157"/>
                <a:ext cx="473479" cy="2182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31</m:t>
                          </m:r>
                        </m:sub>
                        <m:sup>
                          <m:r>
                            <a:rPr lang="en-US" sz="800" b="0" i="1" smtClean="0">
                              <a:latin typeface="Cambria Math" panose="02040503050406030204" pitchFamily="18" charset="0"/>
                            </a:rPr>
                            <m:t>3</m:t>
                          </m:r>
                        </m:sup>
                      </m:sSubSup>
                    </m:oMath>
                  </m:oMathPara>
                </a14:m>
                <a:endParaRPr lang="en-US" sz="800"/>
              </a:p>
            </p:txBody>
          </p:sp>
        </mc:Choice>
        <mc:Fallback xmlns="">
          <p:sp>
            <p:nvSpPr>
              <p:cNvPr id="152" name="TextBox 151"/>
              <p:cNvSpPr txBox="1">
                <a:spLocks noRot="1" noChangeAspect="1" noMove="1" noResize="1" noEditPoints="1" noAdjustHandles="1" noChangeArrowheads="1" noChangeShapeType="1" noTextEdit="1"/>
              </p:cNvSpPr>
              <p:nvPr/>
            </p:nvSpPr>
            <p:spPr>
              <a:xfrm>
                <a:off x="5429158" y="3358157"/>
                <a:ext cx="473479" cy="2182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p:cNvSpPr txBox="1"/>
              <p:nvPr/>
            </p:nvSpPr>
            <p:spPr>
              <a:xfrm>
                <a:off x="5242525" y="3811204"/>
                <a:ext cx="473479" cy="2176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22</m:t>
                          </m:r>
                        </m:sub>
                        <m:sup>
                          <m:r>
                            <a:rPr lang="en-US" sz="800" b="0" i="1" smtClean="0">
                              <a:latin typeface="Cambria Math" panose="02040503050406030204" pitchFamily="18" charset="0"/>
                            </a:rPr>
                            <m:t>3</m:t>
                          </m:r>
                        </m:sup>
                      </m:sSubSup>
                    </m:oMath>
                  </m:oMathPara>
                </a14:m>
                <a:endParaRPr lang="en-US" sz="800"/>
              </a:p>
            </p:txBody>
          </p:sp>
        </mc:Choice>
        <mc:Fallback xmlns="">
          <p:sp>
            <p:nvSpPr>
              <p:cNvPr id="153" name="TextBox 152"/>
              <p:cNvSpPr txBox="1">
                <a:spLocks noRot="1" noChangeAspect="1" noMove="1" noResize="1" noEditPoints="1" noAdjustHandles="1" noChangeArrowheads="1" noChangeShapeType="1" noTextEdit="1"/>
              </p:cNvSpPr>
              <p:nvPr/>
            </p:nvSpPr>
            <p:spPr>
              <a:xfrm>
                <a:off x="5242525" y="3811204"/>
                <a:ext cx="473479" cy="21768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5434966" y="3983117"/>
                <a:ext cx="473479" cy="2182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32</m:t>
                          </m:r>
                        </m:sub>
                        <m:sup>
                          <m:r>
                            <a:rPr lang="en-US" sz="800" b="0" i="1" smtClean="0">
                              <a:latin typeface="Cambria Math" panose="02040503050406030204" pitchFamily="18" charset="0"/>
                            </a:rPr>
                            <m:t>3</m:t>
                          </m:r>
                        </m:sup>
                      </m:sSubSup>
                    </m:oMath>
                  </m:oMathPara>
                </a14:m>
                <a:endParaRPr lang="en-US" sz="800"/>
              </a:p>
            </p:txBody>
          </p:sp>
        </mc:Choice>
        <mc:Fallback xmlns="">
          <p:sp>
            <p:nvSpPr>
              <p:cNvPr id="154" name="TextBox 153"/>
              <p:cNvSpPr txBox="1">
                <a:spLocks noRot="1" noChangeAspect="1" noMove="1" noResize="1" noEditPoints="1" noAdjustHandles="1" noChangeArrowheads="1" noChangeShapeType="1" noTextEdit="1"/>
              </p:cNvSpPr>
              <p:nvPr/>
            </p:nvSpPr>
            <p:spPr>
              <a:xfrm>
                <a:off x="5434966" y="3983117"/>
                <a:ext cx="473479" cy="2182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p:cNvSpPr txBox="1"/>
              <p:nvPr/>
            </p:nvSpPr>
            <p:spPr>
              <a:xfrm>
                <a:off x="6572663" y="3407513"/>
                <a:ext cx="473479" cy="2165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11</m:t>
                          </m:r>
                        </m:sub>
                        <m:sup>
                          <m:r>
                            <a:rPr lang="en-US" sz="800" b="0" i="1" smtClean="0">
                              <a:latin typeface="Cambria Math" panose="02040503050406030204" pitchFamily="18" charset="0"/>
                            </a:rPr>
                            <m:t>4</m:t>
                          </m:r>
                        </m:sup>
                      </m:sSubSup>
                    </m:oMath>
                  </m:oMathPara>
                </a14:m>
                <a:endParaRPr lang="en-US" sz="800"/>
              </a:p>
            </p:txBody>
          </p:sp>
        </mc:Choice>
        <mc:Fallback xmlns="">
          <p:sp>
            <p:nvSpPr>
              <p:cNvPr id="155" name="TextBox 154"/>
              <p:cNvSpPr txBox="1">
                <a:spLocks noRot="1" noChangeAspect="1" noMove="1" noResize="1" noEditPoints="1" noAdjustHandles="1" noChangeArrowheads="1" noChangeShapeType="1" noTextEdit="1"/>
              </p:cNvSpPr>
              <p:nvPr/>
            </p:nvSpPr>
            <p:spPr>
              <a:xfrm>
                <a:off x="6572663" y="3407513"/>
                <a:ext cx="473479" cy="2165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p:cNvSpPr txBox="1"/>
              <p:nvPr/>
            </p:nvSpPr>
            <p:spPr>
              <a:xfrm>
                <a:off x="6572664" y="4595401"/>
                <a:ext cx="473479" cy="2173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2</m:t>
                          </m:r>
                          <m:r>
                            <a:rPr lang="en-US" sz="800" b="0" i="1" smtClean="0">
                              <a:latin typeface="Cambria Math" panose="02040503050406030204" pitchFamily="18" charset="0"/>
                            </a:rPr>
                            <m:t>𝑛</m:t>
                          </m:r>
                        </m:sub>
                        <m:sup>
                          <m:r>
                            <a:rPr lang="en-US" sz="800" b="0" i="1" smtClean="0">
                              <a:latin typeface="Cambria Math" panose="02040503050406030204" pitchFamily="18" charset="0"/>
                            </a:rPr>
                            <m:t>4</m:t>
                          </m:r>
                        </m:sup>
                      </m:sSubSup>
                    </m:oMath>
                  </m:oMathPara>
                </a14:m>
                <a:endParaRPr lang="en-US" sz="800"/>
              </a:p>
            </p:txBody>
          </p:sp>
        </mc:Choice>
        <mc:Fallback xmlns="">
          <p:sp>
            <p:nvSpPr>
              <p:cNvPr id="156" name="TextBox 155"/>
              <p:cNvSpPr txBox="1">
                <a:spLocks noRot="1" noChangeAspect="1" noMove="1" noResize="1" noEditPoints="1" noAdjustHandles="1" noChangeArrowheads="1" noChangeShapeType="1" noTextEdit="1"/>
              </p:cNvSpPr>
              <p:nvPr/>
            </p:nvSpPr>
            <p:spPr>
              <a:xfrm>
                <a:off x="6572664" y="4595401"/>
                <a:ext cx="473479" cy="217304"/>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p:cNvSpPr txBox="1"/>
              <p:nvPr/>
            </p:nvSpPr>
            <p:spPr>
              <a:xfrm>
                <a:off x="6578164" y="3670660"/>
                <a:ext cx="473479" cy="2165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21</m:t>
                          </m:r>
                        </m:sub>
                        <m:sup>
                          <m:r>
                            <a:rPr lang="en-US" sz="800" b="0" i="1" smtClean="0">
                              <a:latin typeface="Cambria Math" panose="02040503050406030204" pitchFamily="18" charset="0"/>
                            </a:rPr>
                            <m:t>4</m:t>
                          </m:r>
                        </m:sup>
                      </m:sSubSup>
                    </m:oMath>
                  </m:oMathPara>
                </a14:m>
                <a:endParaRPr lang="en-US" sz="800"/>
              </a:p>
            </p:txBody>
          </p:sp>
        </mc:Choice>
        <mc:Fallback xmlns="">
          <p:sp>
            <p:nvSpPr>
              <p:cNvPr id="157" name="TextBox 156"/>
              <p:cNvSpPr txBox="1">
                <a:spLocks noRot="1" noChangeAspect="1" noMove="1" noResize="1" noEditPoints="1" noAdjustHandles="1" noChangeArrowheads="1" noChangeShapeType="1" noTextEdit="1"/>
              </p:cNvSpPr>
              <p:nvPr/>
            </p:nvSpPr>
            <p:spPr>
              <a:xfrm>
                <a:off x="6578164" y="3670660"/>
                <a:ext cx="473479" cy="216598"/>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p:cNvSpPr txBox="1"/>
              <p:nvPr/>
            </p:nvSpPr>
            <p:spPr>
              <a:xfrm>
                <a:off x="6572785" y="4343400"/>
                <a:ext cx="473479" cy="2165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800" i="1" smtClean="0">
                              <a:latin typeface="Cambria Math" panose="02040503050406030204" pitchFamily="18" charset="0"/>
                            </a:rPr>
                          </m:ctrlPr>
                        </m:sSubSupPr>
                        <m:e>
                          <m:r>
                            <a:rPr lang="en-US" sz="800" b="0" i="1" smtClean="0">
                              <a:latin typeface="Cambria Math" panose="02040503050406030204" pitchFamily="18" charset="0"/>
                            </a:rPr>
                            <m:t>𝑤</m:t>
                          </m:r>
                        </m:e>
                        <m:sub>
                          <m:r>
                            <a:rPr lang="en-US" sz="800" b="0" i="1" smtClean="0">
                              <a:latin typeface="Cambria Math" panose="02040503050406030204" pitchFamily="18" charset="0"/>
                            </a:rPr>
                            <m:t>1</m:t>
                          </m:r>
                          <m:r>
                            <a:rPr lang="en-US" sz="800" b="0" i="1" smtClean="0">
                              <a:latin typeface="Cambria Math" panose="02040503050406030204" pitchFamily="18" charset="0"/>
                            </a:rPr>
                            <m:t>𝑛</m:t>
                          </m:r>
                        </m:sub>
                        <m:sup>
                          <m:r>
                            <a:rPr lang="en-US" sz="800" b="0" i="1" smtClean="0">
                              <a:latin typeface="Cambria Math" panose="02040503050406030204" pitchFamily="18" charset="0"/>
                            </a:rPr>
                            <m:t>4</m:t>
                          </m:r>
                        </m:sup>
                      </m:sSubSup>
                    </m:oMath>
                  </m:oMathPara>
                </a14:m>
                <a:endParaRPr lang="en-US" sz="800"/>
              </a:p>
            </p:txBody>
          </p:sp>
        </mc:Choice>
        <mc:Fallback xmlns="">
          <p:sp>
            <p:nvSpPr>
              <p:cNvPr id="158" name="TextBox 157"/>
              <p:cNvSpPr txBox="1">
                <a:spLocks noRot="1" noChangeAspect="1" noMove="1" noResize="1" noEditPoints="1" noAdjustHandles="1" noChangeArrowheads="1" noChangeShapeType="1" noTextEdit="1"/>
              </p:cNvSpPr>
              <p:nvPr/>
            </p:nvSpPr>
            <p:spPr>
              <a:xfrm>
                <a:off x="6572785" y="4343400"/>
                <a:ext cx="473479" cy="216598"/>
              </a:xfrm>
              <a:prstGeom prst="rect">
                <a:avLst/>
              </a:prstGeom>
              <a:blipFill>
                <a:blip r:embed="rId23"/>
                <a:stretch>
                  <a:fillRect/>
                </a:stretch>
              </a:blipFill>
            </p:spPr>
            <p:txBody>
              <a:bodyPr/>
              <a:lstStyle/>
              <a:p>
                <a:r>
                  <a:rPr lang="en-US">
                    <a:noFill/>
                  </a:rPr>
                  <a:t> </a:t>
                </a:r>
              </a:p>
            </p:txBody>
          </p:sp>
        </mc:Fallback>
      </mc:AlternateContent>
      <p:sp>
        <p:nvSpPr>
          <p:cNvPr id="3" name="TextBox 2"/>
          <p:cNvSpPr txBox="1"/>
          <p:nvPr/>
        </p:nvSpPr>
        <p:spPr>
          <a:xfrm>
            <a:off x="4349118" y="1692687"/>
            <a:ext cx="870116" cy="307777"/>
          </a:xfrm>
          <a:prstGeom prst="rect">
            <a:avLst/>
          </a:prstGeom>
          <a:noFill/>
        </p:spPr>
        <p:txBody>
          <a:bodyPr wrap="square" rtlCol="0">
            <a:spAutoFit/>
          </a:bodyPr>
          <a:lstStyle/>
          <a:p>
            <a:pPr algn="ctr"/>
            <a:r>
              <a:rPr lang="en-US"/>
              <a:t>Layer</a:t>
            </a:r>
          </a:p>
        </p:txBody>
      </p:sp>
      <p:sp>
        <p:nvSpPr>
          <p:cNvPr id="159" name="TextBox 158"/>
          <p:cNvSpPr txBox="1"/>
          <p:nvPr/>
        </p:nvSpPr>
        <p:spPr>
          <a:xfrm>
            <a:off x="3479753" y="2410646"/>
            <a:ext cx="870116" cy="523220"/>
          </a:xfrm>
          <a:prstGeom prst="rect">
            <a:avLst/>
          </a:prstGeom>
          <a:noFill/>
        </p:spPr>
        <p:txBody>
          <a:bodyPr wrap="square" rtlCol="0">
            <a:spAutoFit/>
          </a:bodyPr>
          <a:lstStyle/>
          <a:p>
            <a:r>
              <a:rPr lang="en-US"/>
              <a:t>Sending Neuron</a:t>
            </a:r>
          </a:p>
        </p:txBody>
      </p:sp>
      <p:sp>
        <p:nvSpPr>
          <p:cNvPr id="160" name="TextBox 159"/>
          <p:cNvSpPr txBox="1"/>
          <p:nvPr/>
        </p:nvSpPr>
        <p:spPr>
          <a:xfrm>
            <a:off x="5198329" y="2405834"/>
            <a:ext cx="1101539" cy="523220"/>
          </a:xfrm>
          <a:prstGeom prst="rect">
            <a:avLst/>
          </a:prstGeom>
          <a:noFill/>
        </p:spPr>
        <p:txBody>
          <a:bodyPr wrap="square" rtlCol="0">
            <a:spAutoFit/>
          </a:bodyPr>
          <a:lstStyle/>
          <a:p>
            <a:r>
              <a:rPr lang="en-US"/>
              <a:t>Receiving Neuron</a:t>
            </a:r>
          </a:p>
        </p:txBody>
      </p:sp>
      <p:cxnSp>
        <p:nvCxnSpPr>
          <p:cNvPr id="7" name="Straight Arrow Connector 6"/>
          <p:cNvCxnSpPr/>
          <p:nvPr/>
        </p:nvCxnSpPr>
        <p:spPr>
          <a:xfrm flipV="1">
            <a:off x="4349869" y="2485468"/>
            <a:ext cx="368114" cy="174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60" idx="1"/>
          </p:cNvCxnSpPr>
          <p:nvPr/>
        </p:nvCxnSpPr>
        <p:spPr>
          <a:xfrm flipH="1" flipV="1">
            <a:off x="4908862" y="2485468"/>
            <a:ext cx="289467" cy="18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4786746" y="2001985"/>
            <a:ext cx="6927" cy="212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189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lvl="0" indent="-342900" rtl="0">
              <a:spcAft>
                <a:spcPts val="600"/>
              </a:spcAft>
              <a:buSzPts val="1800"/>
              <a:buFont typeface="Roboto"/>
              <a:buChar char="●"/>
            </a:pPr>
            <a:r>
              <a:rPr lang="en" sz="1800" b="1">
                <a:solidFill>
                  <a:schemeClr val="dk1"/>
                </a:solidFill>
                <a:latin typeface="Roboto"/>
                <a:ea typeface="Roboto"/>
                <a:cs typeface="Roboto"/>
                <a:sym typeface="Roboto"/>
              </a:rPr>
              <a:t>Neural Network</a:t>
            </a:r>
            <a:r>
              <a:rPr lang="en" sz="1800">
                <a:solidFill>
                  <a:schemeClr val="dk1"/>
                </a:solidFill>
                <a:latin typeface="Roboto"/>
                <a:ea typeface="Roboto"/>
                <a:cs typeface="Roboto"/>
                <a:sym typeface="Roboto"/>
              </a:rPr>
              <a:t>:</a:t>
            </a:r>
            <a:r>
              <a:rPr lang="en" sz="1800" b="1">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A collection of </a:t>
            </a:r>
            <a:r>
              <a:rPr lang="en" sz="1800" b="1">
                <a:solidFill>
                  <a:schemeClr val="dk1"/>
                </a:solidFill>
                <a:latin typeface="Roboto"/>
                <a:ea typeface="Roboto"/>
                <a:cs typeface="Roboto"/>
                <a:sym typeface="Roboto"/>
              </a:rPr>
              <a:t>layers</a:t>
            </a:r>
            <a:r>
              <a:rPr lang="en" sz="1800">
                <a:solidFill>
                  <a:schemeClr val="dk1"/>
                </a:solidFill>
                <a:latin typeface="Roboto"/>
                <a:ea typeface="Roboto"/>
                <a:cs typeface="Roboto"/>
                <a:sym typeface="Roboto"/>
              </a:rPr>
              <a:t> trained to solve a problem. Most networks have at least one </a:t>
            </a:r>
            <a:r>
              <a:rPr lang="en" sz="1800" b="1">
                <a:solidFill>
                  <a:schemeClr val="dk1"/>
                </a:solidFill>
                <a:latin typeface="Roboto"/>
                <a:ea typeface="Roboto"/>
                <a:cs typeface="Roboto"/>
                <a:sym typeface="Roboto"/>
              </a:rPr>
              <a:t>input layer</a:t>
            </a:r>
            <a:r>
              <a:rPr lang="en" sz="1800">
                <a:solidFill>
                  <a:schemeClr val="dk1"/>
                </a:solidFill>
                <a:latin typeface="Roboto"/>
                <a:ea typeface="Roboto"/>
                <a:cs typeface="Roboto"/>
                <a:sym typeface="Roboto"/>
              </a:rPr>
              <a:t>, one </a:t>
            </a:r>
            <a:r>
              <a:rPr lang="en" sz="1800" b="1">
                <a:solidFill>
                  <a:schemeClr val="dk1"/>
                </a:solidFill>
                <a:latin typeface="Roboto"/>
                <a:ea typeface="Roboto"/>
                <a:cs typeface="Roboto"/>
                <a:sym typeface="Roboto"/>
              </a:rPr>
              <a:t>output layer</a:t>
            </a:r>
            <a:r>
              <a:rPr lang="en" sz="1800">
                <a:solidFill>
                  <a:schemeClr val="dk1"/>
                </a:solidFill>
                <a:latin typeface="Roboto"/>
                <a:ea typeface="Roboto"/>
                <a:cs typeface="Roboto"/>
                <a:sym typeface="Roboto"/>
              </a:rPr>
              <a:t>, and several </a:t>
            </a:r>
            <a:r>
              <a:rPr lang="en" sz="1800" b="1">
                <a:solidFill>
                  <a:schemeClr val="dk1"/>
                </a:solidFill>
                <a:latin typeface="Roboto"/>
                <a:ea typeface="Roboto"/>
                <a:cs typeface="Roboto"/>
                <a:sym typeface="Roboto"/>
              </a:rPr>
              <a:t>Hidden Layers</a:t>
            </a:r>
            <a:r>
              <a:rPr lang="en" sz="1800">
                <a:solidFill>
                  <a:schemeClr val="dk1"/>
                </a:solidFill>
                <a:latin typeface="Roboto"/>
                <a:ea typeface="Roboto"/>
                <a:cs typeface="Roboto"/>
                <a:sym typeface="Roboto"/>
              </a:rPr>
              <a:t>; however, network complexity varies with the problem being solved.</a:t>
            </a:r>
            <a:endParaRPr sz="2000" b="1">
              <a:solidFill>
                <a:schemeClr val="dk1"/>
              </a:solidFill>
              <a:latin typeface="Roboto"/>
              <a:ea typeface="Roboto"/>
              <a:cs typeface="Roboto"/>
              <a:sym typeface="Roboto"/>
            </a:endParaRPr>
          </a:p>
          <a:p>
            <a:pPr marL="0" lvl="0" indent="0" algn="l" rtl="0">
              <a:spcBef>
                <a:spcPts val="1000"/>
              </a:spcBef>
              <a:spcAft>
                <a:spcPts val="1000"/>
              </a:spcAft>
              <a:buNone/>
            </a:pPr>
            <a:endParaRPr sz="180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Parts of a </a:t>
            </a:r>
            <a:r>
              <a:rPr lang="en-US" sz="3600" b="1">
                <a:latin typeface="Roboto"/>
                <a:ea typeface="Roboto"/>
                <a:cs typeface="Roboto"/>
                <a:sym typeface="Roboto"/>
              </a:rPr>
              <a:t>Neural Network</a:t>
            </a: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3" name="Curved Connector 2"/>
          <p:cNvCxnSpPr>
            <a:stCxn id="13" idx="6"/>
            <a:endCxn id="21" idx="2"/>
          </p:cNvCxnSpPr>
          <p:nvPr/>
        </p:nvCxnSpPr>
        <p:spPr>
          <a:xfrm flipV="1">
            <a:off x="4202807" y="3047532"/>
            <a:ext cx="1054992" cy="61653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urved Connector 4"/>
          <p:cNvCxnSpPr>
            <a:stCxn id="13" idx="6"/>
            <a:endCxn id="22" idx="2"/>
          </p:cNvCxnSpPr>
          <p:nvPr/>
        </p:nvCxnSpPr>
        <p:spPr>
          <a:xfrm flipV="1">
            <a:off x="4202807" y="3658715"/>
            <a:ext cx="1054992" cy="53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13" idx="6"/>
            <a:endCxn id="23" idx="2"/>
          </p:cNvCxnSpPr>
          <p:nvPr/>
        </p:nvCxnSpPr>
        <p:spPr>
          <a:xfrm>
            <a:off x="4202807" y="3664066"/>
            <a:ext cx="1054992" cy="5867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056557" y="2179724"/>
            <a:ext cx="5915616" cy="2258451"/>
            <a:chOff x="1056557" y="2179724"/>
            <a:chExt cx="5915616" cy="2258451"/>
          </a:xfrm>
        </p:grpSpPr>
        <p:grpSp>
          <p:nvGrpSpPr>
            <p:cNvPr id="6" name="Group 5"/>
            <p:cNvGrpSpPr/>
            <p:nvPr/>
          </p:nvGrpSpPr>
          <p:grpSpPr>
            <a:xfrm>
              <a:off x="3000022" y="2574113"/>
              <a:ext cx="3972151" cy="1864062"/>
              <a:chOff x="3000022" y="2574113"/>
              <a:chExt cx="3972151" cy="1864062"/>
            </a:xfrm>
          </p:grpSpPr>
          <p:grpSp>
            <p:nvGrpSpPr>
              <p:cNvPr id="7" name="Group 6"/>
              <p:cNvGrpSpPr/>
              <p:nvPr/>
            </p:nvGrpSpPr>
            <p:grpSpPr>
              <a:xfrm>
                <a:off x="3000022" y="2859286"/>
                <a:ext cx="3972151" cy="1578889"/>
                <a:chOff x="3000022" y="2859286"/>
                <a:chExt cx="3972151" cy="1578889"/>
              </a:xfrm>
            </p:grpSpPr>
            <p:grpSp>
              <p:nvGrpSpPr>
                <p:cNvPr id="12" name="Group 11"/>
                <p:cNvGrpSpPr/>
                <p:nvPr/>
              </p:nvGrpSpPr>
              <p:grpSpPr>
                <a:xfrm>
                  <a:off x="3000022" y="2889228"/>
                  <a:ext cx="3972151" cy="1525720"/>
                  <a:chOff x="1921636" y="2260096"/>
                  <a:chExt cx="5735993" cy="2203219"/>
                </a:xfrm>
              </p:grpSpPr>
              <p:sp>
                <p:nvSpPr>
                  <p:cNvPr id="13" name="Oval 12"/>
                  <p:cNvSpPr/>
                  <p:nvPr/>
                </p:nvSpPr>
                <p:spPr>
                  <a:xfrm>
                    <a:off x="3201321" y="315040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181983" y="226009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181983" y="314267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983" y="3997722"/>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a:off x="2673407" y="3386881"/>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5" name="Straight Arrow Connector 44"/>
                  <p:cNvCxnSpPr/>
                  <p:nvPr/>
                </p:nvCxnSpPr>
                <p:spPr>
                  <a:xfrm>
                    <a:off x="5710201" y="248869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Straight Arrow Connector 45"/>
                  <p:cNvCxnSpPr/>
                  <p:nvPr/>
                </p:nvCxnSpPr>
                <p:spPr>
                  <a:xfrm>
                    <a:off x="5734890" y="3371275"/>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7" name="Straight Arrow Connector 46"/>
                  <p:cNvCxnSpPr/>
                  <p:nvPr/>
                </p:nvCxnSpPr>
                <p:spPr>
                  <a:xfrm>
                    <a:off x="5710201" y="4226322"/>
                    <a:ext cx="45720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8" name="TextBox 47"/>
                  <p:cNvSpPr txBox="1"/>
                  <p:nvPr/>
                </p:nvSpPr>
                <p:spPr>
                  <a:xfrm>
                    <a:off x="1921636" y="3172974"/>
                    <a:ext cx="914533" cy="444446"/>
                  </a:xfrm>
                  <a:prstGeom prst="rect">
                    <a:avLst/>
                  </a:prstGeom>
                  <a:noFill/>
                </p:spPr>
                <p:txBody>
                  <a:bodyPr wrap="square" rtlCol="0" anchor="ctr">
                    <a:spAutoFit/>
                  </a:bodyPr>
                  <a:lstStyle/>
                  <a:p>
                    <a:pPr algn="ctr"/>
                    <a:r>
                      <a:rPr lang="en-US"/>
                      <a:t>Input</a:t>
                    </a:r>
                  </a:p>
                </p:txBody>
              </p:sp>
              <p:sp>
                <p:nvSpPr>
                  <p:cNvPr id="49" name="TextBox 48"/>
                  <p:cNvSpPr txBox="1"/>
                  <p:nvPr/>
                </p:nvSpPr>
                <p:spPr>
                  <a:xfrm>
                    <a:off x="6221228" y="2271726"/>
                    <a:ext cx="1428331" cy="444446"/>
                  </a:xfrm>
                  <a:prstGeom prst="rect">
                    <a:avLst/>
                  </a:prstGeom>
                  <a:noFill/>
                </p:spPr>
                <p:txBody>
                  <a:bodyPr wrap="square" rtlCol="0" anchor="ctr">
                    <a:spAutoFit/>
                  </a:bodyPr>
                  <a:lstStyle/>
                  <a:p>
                    <a:pPr algn="ctr"/>
                    <a:r>
                      <a:rPr lang="en-US"/>
                      <a:t>Output 1</a:t>
                    </a:r>
                  </a:p>
                </p:txBody>
              </p:sp>
              <p:sp>
                <p:nvSpPr>
                  <p:cNvPr id="50" name="TextBox 49"/>
                  <p:cNvSpPr txBox="1"/>
                  <p:nvPr/>
                </p:nvSpPr>
                <p:spPr>
                  <a:xfrm>
                    <a:off x="6229298" y="3157483"/>
                    <a:ext cx="1428331" cy="444446"/>
                  </a:xfrm>
                  <a:prstGeom prst="rect">
                    <a:avLst/>
                  </a:prstGeom>
                  <a:noFill/>
                </p:spPr>
                <p:txBody>
                  <a:bodyPr wrap="square" rtlCol="0" anchor="ctr">
                    <a:spAutoFit/>
                  </a:bodyPr>
                  <a:lstStyle/>
                  <a:p>
                    <a:pPr algn="ctr"/>
                    <a:r>
                      <a:rPr lang="en-US"/>
                      <a:t>Output 2</a:t>
                    </a:r>
                  </a:p>
                </p:txBody>
              </p:sp>
              <p:sp>
                <p:nvSpPr>
                  <p:cNvPr id="51" name="TextBox 50"/>
                  <p:cNvSpPr txBox="1"/>
                  <p:nvPr/>
                </p:nvSpPr>
                <p:spPr>
                  <a:xfrm>
                    <a:off x="6200346" y="4018869"/>
                    <a:ext cx="1428331" cy="444446"/>
                  </a:xfrm>
                  <a:prstGeom prst="rect">
                    <a:avLst/>
                  </a:prstGeom>
                  <a:noFill/>
                </p:spPr>
                <p:txBody>
                  <a:bodyPr wrap="square" rtlCol="0" anchor="ctr">
                    <a:spAutoFit/>
                  </a:bodyPr>
                  <a:lstStyle/>
                  <a:p>
                    <a:pPr algn="ctr"/>
                    <a:r>
                      <a:rPr lang="en-US"/>
                      <a:t>Output 3</a:t>
                    </a:r>
                  </a:p>
                </p:txBody>
              </p:sp>
            </p:grpSp>
            <p:sp>
              <p:nvSpPr>
                <p:cNvPr id="10" name="Rectangle 9"/>
                <p:cNvSpPr/>
                <p:nvPr/>
              </p:nvSpPr>
              <p:spPr>
                <a:xfrm>
                  <a:off x="3860044" y="2859286"/>
                  <a:ext cx="1764901" cy="1578889"/>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3978156" y="2574113"/>
                <a:ext cx="1585126" cy="307777"/>
              </a:xfrm>
              <a:prstGeom prst="rect">
                <a:avLst/>
              </a:prstGeom>
              <a:noFill/>
            </p:spPr>
            <p:txBody>
              <a:bodyPr wrap="square" rtlCol="0" anchor="ctr">
                <a:spAutoFit/>
              </a:bodyPr>
              <a:lstStyle/>
              <a:p>
                <a:pPr algn="ctr"/>
                <a:r>
                  <a:rPr lang="en-US"/>
                  <a:t>Neural Network</a:t>
                </a:r>
              </a:p>
            </p:txBody>
          </p:sp>
        </p:grpSp>
        <p:sp>
          <p:nvSpPr>
            <p:cNvPr id="69" name="Oval 68"/>
            <p:cNvSpPr/>
            <p:nvPr/>
          </p:nvSpPr>
          <p:spPr>
            <a:xfrm>
              <a:off x="1595955" y="2230553"/>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1056557" y="2558177"/>
              <a:ext cx="1393172" cy="307777"/>
            </a:xfrm>
            <a:prstGeom prst="rect">
              <a:avLst/>
            </a:prstGeom>
            <a:noFill/>
          </p:spPr>
          <p:txBody>
            <a:bodyPr wrap="square" rtlCol="0">
              <a:spAutoFit/>
            </a:bodyPr>
            <a:lstStyle/>
            <a:p>
              <a:pPr algn="ctr"/>
              <a:r>
                <a:rPr lang="en-US"/>
                <a:t>Neuron</a:t>
              </a:r>
            </a:p>
          </p:txBody>
        </p:sp>
        <p:sp>
          <p:nvSpPr>
            <p:cNvPr id="71" name="Oval 70"/>
            <p:cNvSpPr/>
            <p:nvPr/>
          </p:nvSpPr>
          <p:spPr>
            <a:xfrm>
              <a:off x="2830822" y="2234641"/>
              <a:ext cx="316609" cy="31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2290216" y="2565520"/>
              <a:ext cx="1393172" cy="307777"/>
            </a:xfrm>
            <a:prstGeom prst="rect">
              <a:avLst/>
            </a:prstGeom>
            <a:noFill/>
          </p:spPr>
          <p:txBody>
            <a:bodyPr wrap="square" rtlCol="0">
              <a:spAutoFit/>
            </a:bodyPr>
            <a:lstStyle/>
            <a:p>
              <a:pPr algn="ctr"/>
              <a:r>
                <a:rPr lang="en-US"/>
                <a:t>Neuron</a:t>
              </a:r>
            </a:p>
          </p:txBody>
        </p:sp>
        <p:sp>
          <p:nvSpPr>
            <p:cNvPr id="73" name="TextBox 72"/>
            <p:cNvSpPr txBox="1"/>
            <p:nvPr/>
          </p:nvSpPr>
          <p:spPr>
            <a:xfrm>
              <a:off x="1949368" y="2179724"/>
              <a:ext cx="881454" cy="430887"/>
            </a:xfrm>
            <a:prstGeom prst="rect">
              <a:avLst/>
            </a:prstGeom>
            <a:noFill/>
          </p:spPr>
          <p:txBody>
            <a:bodyPr wrap="square" rtlCol="0">
              <a:spAutoFit/>
            </a:bodyPr>
            <a:lstStyle/>
            <a:p>
              <a:r>
                <a:rPr lang="en-US" sz="1100"/>
                <a:t>Weighted connection</a:t>
              </a:r>
            </a:p>
          </p:txBody>
        </p:sp>
        <p:cxnSp>
          <p:nvCxnSpPr>
            <p:cNvPr id="74" name="Straight Arrow Connector 73"/>
            <p:cNvCxnSpPr>
              <a:stCxn id="69" idx="6"/>
              <a:endCxn id="71" idx="2"/>
            </p:cNvCxnSpPr>
            <p:nvPr/>
          </p:nvCxnSpPr>
          <p:spPr>
            <a:xfrm>
              <a:off x="1912564" y="2388858"/>
              <a:ext cx="918258" cy="408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2857591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0" lvl="0" indent="0" algn="l" rtl="0">
              <a:spcAft>
                <a:spcPts val="600"/>
              </a:spcAft>
              <a:buNone/>
            </a:pPr>
            <a:r>
              <a:rPr lang="en" sz="2000" b="1">
                <a:latin typeface="Roboto"/>
                <a:ea typeface="Roboto"/>
                <a:cs typeface="Roboto"/>
                <a:sym typeface="Roboto"/>
              </a:rPr>
              <a:t>Essential Question:</a:t>
            </a:r>
            <a:endParaRPr sz="2000" b="1">
              <a:latin typeface="Roboto"/>
              <a:ea typeface="Roboto"/>
              <a:cs typeface="Roboto"/>
              <a:sym typeface="Roboto"/>
            </a:endParaRPr>
          </a:p>
          <a:p>
            <a:pPr marL="457200" lvl="0" indent="-355600" algn="l" rtl="0">
              <a:spcAft>
                <a:spcPts val="600"/>
              </a:spcAft>
              <a:buSzPts val="2000"/>
              <a:buFont typeface="Roboto"/>
              <a:buChar char="●"/>
            </a:pPr>
            <a:r>
              <a:rPr lang="en" sz="2000">
                <a:latin typeface="Roboto"/>
                <a:ea typeface="Roboto"/>
                <a:cs typeface="Roboto"/>
                <a:sym typeface="Roboto"/>
              </a:rPr>
              <a:t>What is learning?</a:t>
            </a:r>
          </a:p>
          <a:p>
            <a:pPr marL="457200" lvl="0" indent="-355600" algn="l" rtl="0">
              <a:spcAft>
                <a:spcPts val="600"/>
              </a:spcAft>
              <a:buSzPts val="2000"/>
              <a:buFont typeface="Roboto"/>
              <a:buChar char="●"/>
            </a:pPr>
            <a:r>
              <a:rPr lang="en" sz="2000">
                <a:latin typeface="Roboto"/>
                <a:ea typeface="Roboto"/>
                <a:cs typeface="Roboto"/>
                <a:sym typeface="Roboto"/>
              </a:rPr>
              <a:t>What are neural networks?</a:t>
            </a:r>
          </a:p>
          <a:p>
            <a:pPr marL="457200" lvl="0" indent="-355600" algn="l" rtl="0">
              <a:spcAft>
                <a:spcPts val="600"/>
              </a:spcAft>
              <a:buSzPts val="2000"/>
              <a:buFont typeface="Roboto"/>
              <a:buChar char="●"/>
            </a:pPr>
            <a:r>
              <a:rPr lang="en" sz="2000">
                <a:latin typeface="Roboto"/>
                <a:ea typeface="Roboto"/>
                <a:cs typeface="Roboto"/>
                <a:sym typeface="Roboto"/>
              </a:rPr>
              <a:t>How do neural networks work?</a:t>
            </a:r>
          </a:p>
          <a:p>
            <a:pPr marL="457200" lvl="0" indent="-355600" algn="l" rtl="0">
              <a:spcAft>
                <a:spcPts val="600"/>
              </a:spcAft>
              <a:buSzPts val="2000"/>
              <a:buFont typeface="Roboto"/>
              <a:buChar char="●"/>
            </a:pPr>
            <a:r>
              <a:rPr lang="en" sz="2000">
                <a:latin typeface="Roboto"/>
                <a:ea typeface="Roboto"/>
                <a:cs typeface="Roboto"/>
                <a:sym typeface="Roboto"/>
              </a:rPr>
              <a:t>What is training in Machine Learning?</a:t>
            </a:r>
            <a:endParaRPr sz="2000">
              <a:latin typeface="Roboto"/>
              <a:ea typeface="Roboto"/>
              <a:cs typeface="Roboto"/>
              <a:sym typeface="Roboto"/>
            </a:endParaRPr>
          </a:p>
          <a:p>
            <a:pPr marL="0" lvl="0" indent="0" algn="l" rtl="0">
              <a:spcAft>
                <a:spcPts val="600"/>
              </a:spcAft>
              <a:buNone/>
            </a:pPr>
            <a:endParaRPr sz="2000">
              <a:latin typeface="Roboto"/>
              <a:ea typeface="Roboto"/>
              <a:cs typeface="Roboto"/>
              <a:sym typeface="Roboto"/>
            </a:endParaRPr>
          </a:p>
          <a:p>
            <a:pPr marL="0" lvl="0" indent="0" algn="l" rtl="0">
              <a:spcAft>
                <a:spcPts val="600"/>
              </a:spcAft>
              <a:buNone/>
            </a:pPr>
            <a:r>
              <a:rPr lang="en" sz="2000" b="1">
                <a:latin typeface="Roboto"/>
                <a:ea typeface="Roboto"/>
                <a:cs typeface="Roboto"/>
                <a:sym typeface="Roboto"/>
              </a:rPr>
              <a:t>You will be able to:</a:t>
            </a:r>
            <a:endParaRPr sz="2000" b="1">
              <a:latin typeface="Roboto"/>
              <a:ea typeface="Roboto"/>
              <a:cs typeface="Roboto"/>
              <a:sym typeface="Roboto"/>
            </a:endParaRPr>
          </a:p>
          <a:p>
            <a:pPr marL="457200" lvl="0" indent="-355600" algn="l" rtl="0">
              <a:spcAft>
                <a:spcPts val="600"/>
              </a:spcAft>
              <a:buSzPts val="2000"/>
              <a:buFont typeface="Roboto"/>
              <a:buChar char="●"/>
            </a:pPr>
            <a:r>
              <a:rPr lang="en" sz="2000">
                <a:latin typeface="Roboto"/>
                <a:ea typeface="Roboto"/>
                <a:cs typeface="Roboto"/>
                <a:sym typeface="Roboto"/>
              </a:rPr>
              <a:t>Describe the parts of a neural network.</a:t>
            </a:r>
            <a:endParaRPr sz="2000">
              <a:latin typeface="Roboto"/>
              <a:ea typeface="Roboto"/>
              <a:cs typeface="Roboto"/>
              <a:sym typeface="Roboto"/>
            </a:endParaRPr>
          </a:p>
          <a:p>
            <a:pPr marL="457200" lvl="0" indent="-355600" algn="l" rtl="0">
              <a:spcAft>
                <a:spcPts val="600"/>
              </a:spcAft>
              <a:buSzPts val="2000"/>
              <a:buFont typeface="Roboto"/>
              <a:buChar char="●"/>
            </a:pPr>
            <a:r>
              <a:rPr lang="en" sz="2000">
                <a:latin typeface="Roboto"/>
                <a:ea typeface="Roboto"/>
                <a:cs typeface="Roboto"/>
                <a:sym typeface="Roboto"/>
              </a:rPr>
              <a:t>Explain what a neural network does.</a:t>
            </a:r>
            <a:endParaRPr sz="2000">
              <a:latin typeface="Roboto"/>
              <a:ea typeface="Roboto"/>
              <a:cs typeface="Roboto"/>
              <a:sym typeface="Roboto"/>
            </a:endParaRPr>
          </a:p>
        </p:txBody>
      </p:sp>
      <p:sp>
        <p:nvSpPr>
          <p:cNvPr id="65" name="Google Shape;65;p14"/>
          <p:cNvSpPr txBox="1"/>
          <p:nvPr/>
        </p:nvSpPr>
        <p:spPr>
          <a:xfrm>
            <a:off x="6858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Learning Goals</a:t>
            </a:r>
            <a:endParaRPr sz="3600">
              <a:latin typeface="Rubik Medium"/>
              <a:ea typeface="Rubik Medium"/>
              <a:cs typeface="Rubik Medium"/>
              <a:sym typeface="Rubik Medium"/>
            </a:endParaRPr>
          </a:p>
        </p:txBody>
      </p:sp>
      <p:sp>
        <p:nvSpPr>
          <p:cNvPr id="66" name="Google Shape;66;p14"/>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7" name="Google Shape;67;p14"/>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a:solidFill>
                  <a:srgbClr val="999999"/>
                </a:solidFill>
                <a:latin typeface="Calibri"/>
                <a:ea typeface="Calibri"/>
                <a:cs typeface="Calibri"/>
                <a:sym typeface="Calibri"/>
              </a:rPr>
              <a:t>  </a:t>
            </a:r>
            <a:endParaRPr>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2"/>
          <p:cNvSpPr/>
          <p:nvPr/>
        </p:nvSpPr>
        <p:spPr>
          <a:xfrm>
            <a:off x="0" y="0"/>
            <a:ext cx="9144000" cy="914400"/>
          </a:xfrm>
          <a:prstGeom prst="rect">
            <a:avLst/>
          </a:prstGeom>
          <a:gradFill>
            <a:gsLst>
              <a:gs pos="0">
                <a:srgbClr val="876BAF"/>
              </a:gs>
              <a:gs pos="100000">
                <a:srgbClr val="26BDC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2"/>
          <p:cNvSpPr txBox="1"/>
          <p:nvPr/>
        </p:nvSpPr>
        <p:spPr>
          <a:xfrm>
            <a:off x="0" y="0"/>
            <a:ext cx="91440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4800">
                <a:solidFill>
                  <a:srgbClr val="FFFFFF"/>
                </a:solidFill>
                <a:latin typeface="Rubik Medium"/>
                <a:ea typeface="Rubik Medium"/>
                <a:cs typeface="Rubik Medium"/>
                <a:sym typeface="Rubik Medium"/>
              </a:rPr>
              <a:t>Check for Understanding</a:t>
            </a:r>
            <a:endParaRPr sz="4800">
              <a:solidFill>
                <a:srgbClr val="FFFFFF"/>
              </a:solidFill>
              <a:latin typeface="Rubik Medium"/>
              <a:ea typeface="Rubik Medium"/>
              <a:cs typeface="Rubik Medium"/>
              <a:sym typeface="Rubik Medium"/>
            </a:endParaRPr>
          </a:p>
        </p:txBody>
      </p:sp>
      <p:sp>
        <p:nvSpPr>
          <p:cNvPr id="380" name="Google Shape;380;p42"/>
          <p:cNvSpPr txBox="1"/>
          <p:nvPr/>
        </p:nvSpPr>
        <p:spPr>
          <a:xfrm>
            <a:off x="457200" y="1143000"/>
            <a:ext cx="8229600" cy="251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b="1">
                <a:latin typeface="Roboto"/>
                <a:ea typeface="Roboto"/>
                <a:cs typeface="Roboto"/>
                <a:sym typeface="Roboto"/>
              </a:rPr>
              <a:t>Can you answer these questions?</a:t>
            </a:r>
          </a:p>
          <a:p>
            <a:pPr marL="457200" indent="-355600">
              <a:spcBef>
                <a:spcPts val="1000"/>
              </a:spcBef>
              <a:buSzPts val="2000"/>
              <a:buFont typeface="Roboto"/>
              <a:buChar char="●"/>
            </a:pPr>
            <a:r>
              <a:rPr lang="en-US" sz="2000">
                <a:latin typeface="Roboto"/>
                <a:ea typeface="Roboto"/>
                <a:cs typeface="Roboto"/>
                <a:sym typeface="Roboto"/>
              </a:rPr>
              <a:t>How does a neural network work?</a:t>
            </a:r>
            <a:endParaRPr lang="en" sz="2000">
              <a:latin typeface="Roboto"/>
              <a:ea typeface="Roboto"/>
              <a:cs typeface="Roboto"/>
              <a:sym typeface="Roboto"/>
            </a:endParaRPr>
          </a:p>
          <a:p>
            <a:pPr marL="457200" lvl="0" indent="-355600" algn="l" rtl="0">
              <a:spcBef>
                <a:spcPts val="1000"/>
              </a:spcBef>
              <a:spcAft>
                <a:spcPts val="0"/>
              </a:spcAft>
              <a:buSzPts val="2000"/>
              <a:buFont typeface="Roboto"/>
              <a:buChar char="●"/>
            </a:pPr>
            <a:r>
              <a:rPr lang="en" sz="2000">
                <a:latin typeface="Roboto"/>
                <a:ea typeface="Roboto"/>
                <a:cs typeface="Roboto"/>
                <a:sym typeface="Roboto"/>
              </a:rPr>
              <a:t>What do the different parts of a neural network do?</a:t>
            </a:r>
            <a:endParaRPr sz="2000">
              <a:latin typeface="Roboto"/>
              <a:ea typeface="Roboto"/>
              <a:cs typeface="Roboto"/>
              <a:sym typeface="Roboto"/>
            </a:endParaRPr>
          </a:p>
          <a:p>
            <a:pPr marL="914400" lvl="1" indent="-355600" algn="l" rtl="0">
              <a:spcBef>
                <a:spcPts val="1000"/>
              </a:spcBef>
              <a:spcAft>
                <a:spcPts val="0"/>
              </a:spcAft>
              <a:buSzPts val="2000"/>
              <a:buFont typeface="Roboto"/>
              <a:buChar char="○"/>
            </a:pPr>
            <a:r>
              <a:rPr lang="en" sz="2000">
                <a:latin typeface="Roboto"/>
                <a:ea typeface="Roboto"/>
                <a:cs typeface="Roboto"/>
                <a:sym typeface="Roboto"/>
              </a:rPr>
              <a:t>Neuron</a:t>
            </a:r>
            <a:endParaRPr sz="2000">
              <a:latin typeface="Roboto"/>
              <a:ea typeface="Roboto"/>
              <a:cs typeface="Roboto"/>
              <a:sym typeface="Roboto"/>
            </a:endParaRPr>
          </a:p>
          <a:p>
            <a:pPr marL="914400" lvl="1" indent="-355600" algn="l" rtl="0">
              <a:spcBef>
                <a:spcPts val="1000"/>
              </a:spcBef>
              <a:spcAft>
                <a:spcPts val="0"/>
              </a:spcAft>
              <a:buSzPts val="2000"/>
              <a:buFont typeface="Roboto"/>
              <a:buChar char="○"/>
            </a:pPr>
            <a:r>
              <a:rPr lang="en" sz="2000">
                <a:latin typeface="Roboto"/>
                <a:ea typeface="Roboto"/>
                <a:cs typeface="Roboto"/>
                <a:sym typeface="Roboto"/>
              </a:rPr>
              <a:t>Input layer</a:t>
            </a:r>
            <a:endParaRPr sz="2000">
              <a:latin typeface="Roboto"/>
              <a:ea typeface="Roboto"/>
              <a:cs typeface="Roboto"/>
              <a:sym typeface="Roboto"/>
            </a:endParaRPr>
          </a:p>
          <a:p>
            <a:pPr marL="914400" lvl="1" indent="-355600" algn="l" rtl="0">
              <a:spcBef>
                <a:spcPts val="1000"/>
              </a:spcBef>
              <a:spcAft>
                <a:spcPts val="0"/>
              </a:spcAft>
              <a:buSzPts val="2000"/>
              <a:buFont typeface="Roboto"/>
              <a:buChar char="○"/>
            </a:pPr>
            <a:r>
              <a:rPr lang="en" sz="2000">
                <a:latin typeface="Roboto"/>
                <a:ea typeface="Roboto"/>
                <a:cs typeface="Roboto"/>
                <a:sym typeface="Roboto"/>
              </a:rPr>
              <a:t>Output layer</a:t>
            </a:r>
            <a:endParaRPr sz="2000">
              <a:latin typeface="Roboto"/>
              <a:ea typeface="Roboto"/>
              <a:cs typeface="Roboto"/>
              <a:sym typeface="Roboto"/>
            </a:endParaRPr>
          </a:p>
          <a:p>
            <a:pPr marL="914400" lvl="1" indent="-355600" algn="l" rtl="0">
              <a:spcBef>
                <a:spcPts val="1000"/>
              </a:spcBef>
              <a:spcAft>
                <a:spcPts val="1000"/>
              </a:spcAft>
              <a:buSzPts val="2000"/>
              <a:buFont typeface="Roboto"/>
              <a:buChar char="○"/>
            </a:pPr>
            <a:r>
              <a:rPr lang="en" sz="2000">
                <a:latin typeface="Roboto"/>
                <a:ea typeface="Roboto"/>
                <a:cs typeface="Roboto"/>
                <a:sym typeface="Roboto"/>
              </a:rPr>
              <a:t>Hidden layers</a:t>
            </a:r>
            <a:endParaRPr sz="2000">
              <a:latin typeface="Roboto"/>
              <a:ea typeface="Roboto"/>
              <a:cs typeface="Roboto"/>
              <a:sym typeface="Roboto"/>
            </a:endParaRPr>
          </a:p>
        </p:txBody>
      </p:sp>
      <p:sp>
        <p:nvSpPr>
          <p:cNvPr id="381" name="Google Shape;381;p42"/>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58823"/>
            </a:gs>
            <a:gs pos="100000">
              <a:srgbClr val="EF5757"/>
            </a:gs>
          </a:gsLst>
          <a:lin ang="10800025" scaled="0"/>
        </a:gradFill>
        <a:effectLst/>
      </p:bgPr>
    </p:bg>
    <p:spTree>
      <p:nvGrpSpPr>
        <p:cNvPr id="1" name="Shape 273"/>
        <p:cNvGrpSpPr/>
        <p:nvPr/>
      </p:nvGrpSpPr>
      <p:grpSpPr>
        <a:xfrm>
          <a:off x="0" y="0"/>
          <a:ext cx="0" cy="0"/>
          <a:chOff x="0" y="0"/>
          <a:chExt cx="0" cy="0"/>
        </a:xfrm>
      </p:grpSpPr>
      <p:sp>
        <p:nvSpPr>
          <p:cNvPr id="274" name="Google Shape;274;p34"/>
          <p:cNvSpPr txBox="1"/>
          <p:nvPr/>
        </p:nvSpPr>
        <p:spPr>
          <a:xfrm>
            <a:off x="1729500" y="2174400"/>
            <a:ext cx="5685000" cy="794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800" dirty="0">
                <a:solidFill>
                  <a:srgbClr val="FFFFFF"/>
                </a:solidFill>
                <a:latin typeface="Rubik Medium"/>
                <a:ea typeface="Rubik Medium"/>
                <a:cs typeface="Rubik Medium"/>
                <a:sym typeface="Rubik Medium"/>
              </a:rPr>
              <a:t>Training</a:t>
            </a:r>
            <a:endParaRPr sz="4800" dirty="0">
              <a:solidFill>
                <a:srgbClr val="FFFFFF"/>
              </a:solidFill>
              <a:latin typeface="Rubik Medium"/>
              <a:ea typeface="Rubik Medium"/>
              <a:cs typeface="Rubik Medium"/>
              <a:sym typeface="Rubik Medium"/>
            </a:endParaRPr>
          </a:p>
        </p:txBody>
      </p:sp>
      <p:sp>
        <p:nvSpPr>
          <p:cNvPr id="275" name="Google Shape;275;p34"/>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F3F3F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4047891"/>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 sz="1800" b="1" dirty="0">
                <a:solidFill>
                  <a:schemeClr val="dk1"/>
                </a:solidFill>
                <a:latin typeface="Roboto"/>
                <a:ea typeface="Roboto"/>
                <a:cs typeface="Roboto"/>
                <a:sym typeface="Roboto"/>
              </a:rPr>
              <a:t>Iteration:</a:t>
            </a:r>
            <a:r>
              <a:rPr lang="en" sz="1800" dirty="0">
                <a:solidFill>
                  <a:schemeClr val="dk1"/>
                </a:solidFill>
                <a:latin typeface="Roboto"/>
                <a:ea typeface="Roboto"/>
                <a:cs typeface="Roboto"/>
                <a:sym typeface="Roboto"/>
              </a:rPr>
              <a:t> A single time the model is presented with an input example.</a:t>
            </a:r>
            <a:endParaRPr lang="en-US" sz="2000" b="1" dirty="0">
              <a:solidFill>
                <a:schemeClr val="dk1"/>
              </a:solidFill>
              <a:latin typeface="Roboto"/>
              <a:ea typeface="Roboto"/>
              <a:cs typeface="Roboto"/>
            </a:endParaRPr>
          </a:p>
          <a:p>
            <a:pPr marL="457200" indent="-342900">
              <a:spcAft>
                <a:spcPts val="600"/>
              </a:spcAft>
              <a:buSzPts val="1800"/>
              <a:buFont typeface="Roboto"/>
              <a:buChar char="●"/>
            </a:pPr>
            <a:r>
              <a:rPr lang="en" sz="1800" b="1" dirty="0">
                <a:solidFill>
                  <a:schemeClr val="dk1"/>
                </a:solidFill>
                <a:latin typeface="Roboto"/>
                <a:ea typeface="Roboto"/>
                <a:cs typeface="Roboto"/>
              </a:rPr>
              <a:t>Epoch:</a:t>
            </a:r>
            <a:r>
              <a:rPr lang="en" sz="1800" dirty="0">
                <a:solidFill>
                  <a:schemeClr val="dk1"/>
                </a:solidFill>
                <a:latin typeface="Roboto"/>
                <a:ea typeface="Roboto"/>
                <a:cs typeface="Roboto"/>
              </a:rPr>
              <a:t> A single time the model is presented with all input training data.</a:t>
            </a:r>
          </a:p>
          <a:p>
            <a:pPr marL="457200" indent="-342900">
              <a:spcAft>
                <a:spcPts val="600"/>
              </a:spcAft>
              <a:buSzPts val="1800"/>
              <a:buFont typeface="Roboto"/>
              <a:buChar char="●"/>
            </a:pPr>
            <a:r>
              <a:rPr lang="en" sz="1800" b="1" dirty="0">
                <a:solidFill>
                  <a:schemeClr val="dk1"/>
                </a:solidFill>
                <a:latin typeface="Roboto"/>
                <a:ea typeface="Roboto"/>
                <a:cs typeface="Roboto"/>
              </a:rPr>
              <a:t>Batch: </a:t>
            </a:r>
            <a:r>
              <a:rPr lang="en" sz="1800" dirty="0">
                <a:solidFill>
                  <a:schemeClr val="dk1"/>
                </a:solidFill>
                <a:latin typeface="Roboto"/>
                <a:ea typeface="Roboto"/>
                <a:cs typeface="Roboto"/>
              </a:rPr>
              <a:t>A group of inputs presented to the network before weight updates are propagated</a:t>
            </a:r>
          </a:p>
          <a:p>
            <a:pPr marL="457200" indent="-342900">
              <a:spcAft>
                <a:spcPts val="600"/>
              </a:spcAft>
              <a:buSzPts val="1800"/>
              <a:buFont typeface="Roboto"/>
              <a:buChar char="●"/>
            </a:pPr>
            <a:r>
              <a:rPr lang="en" sz="1800" b="1" dirty="0">
                <a:solidFill>
                  <a:schemeClr val="dk1"/>
                </a:solidFill>
                <a:latin typeface="Roboto"/>
                <a:ea typeface="Roboto"/>
                <a:cs typeface="Roboto"/>
              </a:rPr>
              <a:t>Forward Pass: </a:t>
            </a:r>
            <a:r>
              <a:rPr lang="en" sz="1800" dirty="0">
                <a:solidFill>
                  <a:schemeClr val="dk1"/>
                </a:solidFill>
                <a:latin typeface="Roboto"/>
                <a:ea typeface="Roboto"/>
                <a:cs typeface="Roboto"/>
              </a:rPr>
              <a:t>The computations required to pass an input through the network</a:t>
            </a:r>
            <a:endParaRPr lang="en" sz="1800" dirty="0">
              <a:solidFill>
                <a:schemeClr val="dk1"/>
              </a:solidFill>
              <a:ea typeface="Roboto"/>
            </a:endParaRPr>
          </a:p>
          <a:p>
            <a:pPr marL="457200" indent="-342900">
              <a:spcAft>
                <a:spcPts val="600"/>
              </a:spcAft>
              <a:buSzPts val="1800"/>
              <a:buFont typeface="Roboto"/>
              <a:buChar char="●"/>
            </a:pPr>
            <a:r>
              <a:rPr lang="en" sz="1800" b="1" dirty="0">
                <a:solidFill>
                  <a:schemeClr val="dk1"/>
                </a:solidFill>
                <a:ea typeface="Roboto"/>
              </a:rPr>
              <a:t>Backpropagation: </a:t>
            </a:r>
            <a:r>
              <a:rPr lang="en" sz="1800" dirty="0">
                <a:solidFill>
                  <a:schemeClr val="dk1"/>
                </a:solidFill>
                <a:ea typeface="Roboto"/>
              </a:rPr>
              <a:t>Propagation of gradients from the outputs to the inputs of a neural network. The fundamental algorithm behind training neural networks</a:t>
            </a:r>
            <a:endParaRPr lang="en" sz="1800" dirty="0">
              <a:solidFill>
                <a:schemeClr val="dk1"/>
              </a:solidFill>
              <a:latin typeface="Roboto"/>
              <a:ea typeface="Roboto"/>
              <a:cs typeface="Roboto"/>
            </a:endParaRPr>
          </a:p>
          <a:p>
            <a:pPr marL="457200" indent="-342900">
              <a:spcAft>
                <a:spcPts val="600"/>
              </a:spcAft>
              <a:buSzPts val="1800"/>
              <a:buFont typeface="Roboto"/>
              <a:buChar char="●"/>
            </a:pPr>
            <a:r>
              <a:rPr lang="en" sz="1800" b="1" dirty="0">
                <a:solidFill>
                  <a:schemeClr val="dk1"/>
                </a:solidFill>
                <a:latin typeface="Roboto"/>
                <a:ea typeface="Roboto"/>
                <a:cs typeface="Roboto"/>
              </a:rPr>
              <a:t>Backward Pass: </a:t>
            </a:r>
            <a:r>
              <a:rPr lang="en" sz="1800" dirty="0">
                <a:solidFill>
                  <a:schemeClr val="dk1"/>
                </a:solidFill>
                <a:latin typeface="Roboto"/>
                <a:ea typeface="Roboto"/>
                <a:cs typeface="Roboto"/>
              </a:rPr>
              <a:t>The computations required to propagate the gradients from output to input </a:t>
            </a:r>
          </a:p>
          <a:p>
            <a:pPr marL="457200" indent="-342900">
              <a:spcAft>
                <a:spcPts val="600"/>
              </a:spcAft>
              <a:buSzPts val="1800"/>
              <a:buFont typeface="Roboto"/>
              <a:buChar char="●"/>
            </a:pPr>
            <a:r>
              <a:rPr lang="en" sz="1800" b="1" dirty="0">
                <a:solidFill>
                  <a:schemeClr val="dk1"/>
                </a:solidFill>
                <a:latin typeface="Roboto"/>
                <a:ea typeface="Roboto"/>
                <a:cs typeface="Roboto"/>
              </a:rPr>
              <a:t>Error/Loss: </a:t>
            </a:r>
            <a:r>
              <a:rPr lang="en" sz="1800" dirty="0">
                <a:solidFill>
                  <a:schemeClr val="dk1"/>
                </a:solidFill>
                <a:latin typeface="Roboto"/>
                <a:ea typeface="Roboto"/>
                <a:cs typeface="Roboto"/>
              </a:rPr>
              <a:t>A metric used to measure the difference between the expected output and the model's output </a:t>
            </a: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algn="ctr"/>
            <a:r>
              <a:rPr lang="en-US" sz="3600" dirty="0">
                <a:latin typeface="Roboto"/>
                <a:ea typeface="Roboto"/>
                <a:cs typeface="Roboto"/>
              </a:rPr>
              <a:t>Training Terminology</a:t>
            </a: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47200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58823"/>
            </a:gs>
            <a:gs pos="100000">
              <a:srgbClr val="EF5757"/>
            </a:gs>
          </a:gsLst>
          <a:lin ang="10800025" scaled="0"/>
        </a:gradFill>
        <a:effectLst/>
      </p:bgPr>
    </p:bg>
    <p:spTree>
      <p:nvGrpSpPr>
        <p:cNvPr id="1" name="Shape 273"/>
        <p:cNvGrpSpPr/>
        <p:nvPr/>
      </p:nvGrpSpPr>
      <p:grpSpPr>
        <a:xfrm>
          <a:off x="0" y="0"/>
          <a:ext cx="0" cy="0"/>
          <a:chOff x="0" y="0"/>
          <a:chExt cx="0" cy="0"/>
        </a:xfrm>
      </p:grpSpPr>
      <p:sp>
        <p:nvSpPr>
          <p:cNvPr id="274" name="Google Shape;274;p34"/>
          <p:cNvSpPr txBox="1"/>
          <p:nvPr/>
        </p:nvSpPr>
        <p:spPr>
          <a:xfrm>
            <a:off x="1729500" y="2174400"/>
            <a:ext cx="5685000" cy="794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800">
                <a:solidFill>
                  <a:srgbClr val="FFFFFF"/>
                </a:solidFill>
                <a:latin typeface="Rubik Medium"/>
                <a:ea typeface="Rubik Medium"/>
                <a:cs typeface="Rubik Medium"/>
                <a:sym typeface="Rubik Medium"/>
              </a:rPr>
              <a:t>Supervised Training</a:t>
            </a:r>
            <a:endParaRPr sz="4800">
              <a:solidFill>
                <a:srgbClr val="FFFFFF"/>
              </a:solidFill>
              <a:latin typeface="Rubik Medium"/>
              <a:ea typeface="Rubik Medium"/>
              <a:cs typeface="Rubik Medium"/>
              <a:sym typeface="Rubik Medium"/>
            </a:endParaRPr>
          </a:p>
        </p:txBody>
      </p:sp>
      <p:sp>
        <p:nvSpPr>
          <p:cNvPr id="275" name="Google Shape;275;p34"/>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F3F3F3"/>
              </a:solidFill>
            </a:endParaRPr>
          </a:p>
        </p:txBody>
      </p:sp>
    </p:spTree>
    <p:extLst>
      <p:ext uri="{BB962C8B-B14F-4D97-AF65-F5344CB8AC3E}">
        <p14:creationId xmlns:p14="http://schemas.microsoft.com/office/powerpoint/2010/main" val="1422354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6" name="Google Shape;186;p26"/>
              <p:cNvSpPr txBox="1"/>
              <p:nvPr/>
            </p:nvSpPr>
            <p:spPr>
              <a:xfrm>
                <a:off x="685800" y="914399"/>
                <a:ext cx="8229600" cy="4024695"/>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Loss Function</a:t>
                </a:r>
                <a:r>
                  <a:rPr lang="en-US" sz="1800" dirty="0">
                    <a:latin typeface="Roboto"/>
                    <a:ea typeface="Roboto"/>
                    <a:cs typeface="Roboto"/>
                    <a:sym typeface="Roboto"/>
                  </a:rPr>
                  <a:t>: A function used to measure the fit of a ML model to the data</a:t>
                </a:r>
              </a:p>
              <a:p>
                <a:pPr marL="114300" algn="ctr">
                  <a:spcAft>
                    <a:spcPts val="600"/>
                  </a:spcAft>
                  <a:buSzPts val="1800"/>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Roboto"/>
                              <a:cs typeface="Roboto"/>
                              <a:sym typeface="Roboto"/>
                            </a:rPr>
                          </m:ctrlPr>
                        </m:sSubPr>
                        <m:e>
                          <m:r>
                            <a:rPr lang="en-US" sz="1800" b="0" i="1" smtClean="0">
                              <a:latin typeface="Cambria Math" panose="02040503050406030204" pitchFamily="18" charset="0"/>
                              <a:ea typeface="Roboto"/>
                              <a:cs typeface="Roboto"/>
                              <a:sym typeface="Roboto"/>
                            </a:rPr>
                            <m:t>𝐿</m:t>
                          </m:r>
                        </m:e>
                        <m:sub>
                          <m:r>
                            <a:rPr lang="en-US" sz="1800" b="0" i="1" smtClean="0">
                              <a:latin typeface="Cambria Math" panose="02040503050406030204" pitchFamily="18" charset="0"/>
                              <a:ea typeface="Roboto"/>
                              <a:cs typeface="Roboto"/>
                              <a:sym typeface="Roboto"/>
                            </a:rPr>
                            <m:t>𝑀𝐴𝐸</m:t>
                          </m:r>
                        </m:sub>
                      </m:sSub>
                      <m:d>
                        <m:dPr>
                          <m:ctrlPr>
                            <a:rPr lang="en-US" sz="1800" i="1" smtClean="0">
                              <a:latin typeface="Cambria Math" panose="02040503050406030204" pitchFamily="18" charset="0"/>
                              <a:ea typeface="Roboto"/>
                              <a:cs typeface="Roboto"/>
                              <a:sym typeface="Roboto"/>
                            </a:rPr>
                          </m:ctrlPr>
                        </m:dPr>
                        <m:e>
                          <m:acc>
                            <m:accPr>
                              <m:chr m:val="̂"/>
                              <m:ctrlPr>
                                <a:rPr lang="en-US" sz="1800" i="1" smtClean="0">
                                  <a:latin typeface="Cambria Math" panose="02040503050406030204" pitchFamily="18" charset="0"/>
                                  <a:ea typeface="Roboto"/>
                                  <a:cs typeface="Roboto"/>
                                  <a:sym typeface="Roboto"/>
                                </a:rPr>
                              </m:ctrlPr>
                            </m:accPr>
                            <m:e>
                              <m:r>
                                <a:rPr lang="en-US" sz="1800" b="0" i="1" smtClean="0">
                                  <a:latin typeface="Cambria Math" panose="02040503050406030204" pitchFamily="18" charset="0"/>
                                  <a:ea typeface="Roboto"/>
                                  <a:cs typeface="Roboto"/>
                                  <a:sym typeface="Roboto"/>
                                </a:rPr>
                                <m:t>𝑦</m:t>
                              </m:r>
                            </m:e>
                          </m:acc>
                        </m:e>
                      </m:d>
                      <m:r>
                        <a:rPr lang="en-US" sz="1800" b="0" i="1" smtClean="0">
                          <a:latin typeface="Cambria Math" panose="02040503050406030204" pitchFamily="18" charset="0"/>
                          <a:ea typeface="Roboto"/>
                          <a:cs typeface="Roboto"/>
                          <a:sym typeface="Roboto"/>
                        </a:rPr>
                        <m:t>=</m:t>
                      </m:r>
                      <m:f>
                        <m:fPr>
                          <m:ctrlPr>
                            <a:rPr lang="en-US" sz="1800" i="1" smtClean="0">
                              <a:latin typeface="Cambria Math" panose="02040503050406030204" pitchFamily="18" charset="0"/>
                              <a:ea typeface="Roboto"/>
                              <a:cs typeface="Roboto"/>
                              <a:sym typeface="Roboto"/>
                            </a:rPr>
                          </m:ctrlPr>
                        </m:fPr>
                        <m:num>
                          <m:r>
                            <a:rPr lang="en-US" sz="1800" b="0" i="1" smtClean="0">
                              <a:latin typeface="Cambria Math" panose="02040503050406030204" pitchFamily="18" charset="0"/>
                              <a:ea typeface="Roboto"/>
                              <a:cs typeface="Roboto"/>
                              <a:sym typeface="Roboto"/>
                            </a:rPr>
                            <m:t>1</m:t>
                          </m:r>
                        </m:num>
                        <m:den>
                          <m:r>
                            <a:rPr lang="en-US" sz="1800" b="0" i="1" smtClean="0">
                              <a:latin typeface="Cambria Math" panose="02040503050406030204" pitchFamily="18" charset="0"/>
                              <a:ea typeface="Roboto"/>
                              <a:cs typeface="Roboto"/>
                              <a:sym typeface="Roboto"/>
                            </a:rPr>
                            <m:t>𝑁</m:t>
                          </m:r>
                        </m:den>
                      </m:f>
                      <m:nary>
                        <m:naryPr>
                          <m:chr m:val="∑"/>
                          <m:ctrlPr>
                            <a:rPr lang="en-US" sz="1800" i="1" smtClean="0">
                              <a:latin typeface="Cambria Math" panose="02040503050406030204" pitchFamily="18" charset="0"/>
                              <a:ea typeface="Roboto"/>
                              <a:cs typeface="Roboto"/>
                              <a:sym typeface="Roboto"/>
                            </a:rPr>
                          </m:ctrlPr>
                        </m:naryPr>
                        <m:sub>
                          <m:r>
                            <a:rPr lang="en-US" sz="1800" b="0" i="1" smtClean="0">
                              <a:latin typeface="Cambria Math" panose="02040503050406030204" pitchFamily="18" charset="0"/>
                              <a:ea typeface="Roboto"/>
                              <a:cs typeface="Roboto"/>
                              <a:sym typeface="Roboto"/>
                            </a:rPr>
                            <m:t>𝑖</m:t>
                          </m:r>
                          <m:r>
                            <a:rPr lang="en-US" sz="1800" b="0" i="1" smtClean="0">
                              <a:latin typeface="Cambria Math" panose="02040503050406030204" pitchFamily="18" charset="0"/>
                              <a:ea typeface="Roboto"/>
                              <a:cs typeface="Roboto"/>
                              <a:sym typeface="Roboto"/>
                            </a:rPr>
                            <m:t>=1</m:t>
                          </m:r>
                        </m:sub>
                        <m:sup>
                          <m:r>
                            <a:rPr lang="en-US" sz="1800" b="0" i="1" smtClean="0">
                              <a:latin typeface="Cambria Math" panose="02040503050406030204" pitchFamily="18" charset="0"/>
                              <a:ea typeface="Roboto"/>
                              <a:cs typeface="Roboto"/>
                              <a:sym typeface="Roboto"/>
                            </a:rPr>
                            <m:t>𝑁</m:t>
                          </m:r>
                        </m:sup>
                        <m:e>
                          <m:d>
                            <m:dPr>
                              <m:begChr m:val="|"/>
                              <m:endChr m:val="|"/>
                              <m:ctrlPr>
                                <a:rPr lang="en-US" sz="1800" i="1" smtClean="0">
                                  <a:latin typeface="Cambria Math" panose="02040503050406030204" pitchFamily="18" charset="0"/>
                                  <a:ea typeface="Roboto"/>
                                  <a:cs typeface="Roboto"/>
                                  <a:sym typeface="Roboto"/>
                                </a:rPr>
                              </m:ctrlPr>
                            </m:dPr>
                            <m:e>
                              <m:sSub>
                                <m:sSubPr>
                                  <m:ctrlPr>
                                    <a:rPr lang="en-US" sz="1800" b="0" i="1" smtClean="0">
                                      <a:latin typeface="Cambria Math" panose="02040503050406030204" pitchFamily="18" charset="0"/>
                                      <a:ea typeface="Roboto"/>
                                      <a:cs typeface="Roboto"/>
                                      <a:sym typeface="Roboto"/>
                                    </a:rPr>
                                  </m:ctrlPr>
                                </m:sSubPr>
                                <m:e>
                                  <m:r>
                                    <a:rPr lang="en-US" sz="1800" b="0" i="1" smtClean="0">
                                      <a:latin typeface="Cambria Math" panose="02040503050406030204" pitchFamily="18" charset="0"/>
                                      <a:ea typeface="Roboto"/>
                                      <a:cs typeface="Roboto"/>
                                      <a:sym typeface="Roboto"/>
                                    </a:rPr>
                                    <m:t>𝑦</m:t>
                                  </m:r>
                                </m:e>
                                <m:sub>
                                  <m:r>
                                    <a:rPr lang="en-US" sz="1800" b="0" i="1" smtClean="0">
                                      <a:latin typeface="Cambria Math" panose="02040503050406030204" pitchFamily="18" charset="0"/>
                                      <a:ea typeface="Roboto"/>
                                      <a:cs typeface="Roboto"/>
                                      <a:sym typeface="Roboto"/>
                                    </a:rPr>
                                    <m:t>𝑖</m:t>
                                  </m:r>
                                </m:sub>
                              </m:sSub>
                              <m:r>
                                <a:rPr lang="en-US" sz="1800" b="0" i="1" smtClean="0">
                                  <a:latin typeface="Cambria Math" panose="02040503050406030204" pitchFamily="18" charset="0"/>
                                  <a:ea typeface="Roboto"/>
                                  <a:cs typeface="Roboto"/>
                                  <a:sym typeface="Roboto"/>
                                </a:rPr>
                                <m:t>−</m:t>
                              </m:r>
                              <m:sSub>
                                <m:sSubPr>
                                  <m:ctrlPr>
                                    <a:rPr lang="en-US" sz="1800" b="0" i="1" smtClean="0">
                                      <a:latin typeface="Cambria Math" panose="02040503050406030204" pitchFamily="18" charset="0"/>
                                      <a:ea typeface="Roboto"/>
                                      <a:cs typeface="Roboto"/>
                                      <a:sym typeface="Roboto"/>
                                    </a:rPr>
                                  </m:ctrlPr>
                                </m:sSubPr>
                                <m:e>
                                  <m:acc>
                                    <m:accPr>
                                      <m:chr m:val="̂"/>
                                      <m:ctrlPr>
                                        <a:rPr lang="en-US" sz="1800" i="1" smtClean="0">
                                          <a:latin typeface="Cambria Math" panose="02040503050406030204" pitchFamily="18" charset="0"/>
                                          <a:ea typeface="Roboto"/>
                                          <a:cs typeface="Roboto"/>
                                          <a:sym typeface="Roboto"/>
                                        </a:rPr>
                                      </m:ctrlPr>
                                    </m:accPr>
                                    <m:e>
                                      <m:r>
                                        <a:rPr lang="en-US" sz="1800" b="0" i="1" smtClean="0">
                                          <a:latin typeface="Cambria Math" panose="02040503050406030204" pitchFamily="18" charset="0"/>
                                          <a:ea typeface="Roboto"/>
                                          <a:cs typeface="Roboto"/>
                                          <a:sym typeface="Roboto"/>
                                        </a:rPr>
                                        <m:t>𝑦</m:t>
                                      </m:r>
                                    </m:e>
                                  </m:acc>
                                </m:e>
                                <m:sub>
                                  <m:r>
                                    <a:rPr lang="en-US" sz="1800" b="0" i="1" smtClean="0">
                                      <a:latin typeface="Cambria Math" panose="02040503050406030204" pitchFamily="18" charset="0"/>
                                      <a:ea typeface="Roboto"/>
                                      <a:cs typeface="Roboto"/>
                                      <a:sym typeface="Roboto"/>
                                    </a:rPr>
                                    <m:t>𝑖</m:t>
                                  </m:r>
                                </m:sub>
                              </m:sSub>
                            </m:e>
                          </m:d>
                        </m:e>
                      </m:nary>
                    </m:oMath>
                  </m:oMathPara>
                </a14:m>
                <a:endParaRPr lang="en-US" sz="1800" dirty="0">
                  <a:latin typeface="Roboto"/>
                  <a:ea typeface="Roboto"/>
                  <a:cs typeface="Roboto"/>
                  <a:sym typeface="Roboto"/>
                </a:endParaRPr>
              </a:p>
              <a:p>
                <a:pPr marL="114300">
                  <a:spcAft>
                    <a:spcPts val="600"/>
                  </a:spcAft>
                  <a:buSzPts val="1800"/>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Roboto"/>
                              <a:cs typeface="Roboto"/>
                              <a:sym typeface="Roboto"/>
                            </a:rPr>
                          </m:ctrlPr>
                        </m:sSubPr>
                        <m:e>
                          <m:r>
                            <a:rPr lang="en-US" sz="1800" b="0" i="1" smtClean="0">
                              <a:latin typeface="Cambria Math" panose="02040503050406030204" pitchFamily="18" charset="0"/>
                              <a:ea typeface="Roboto"/>
                              <a:cs typeface="Roboto"/>
                              <a:sym typeface="Roboto"/>
                            </a:rPr>
                            <m:t>𝐿</m:t>
                          </m:r>
                        </m:e>
                        <m:sub>
                          <m:r>
                            <a:rPr lang="en-US" sz="1800" b="0" i="1" smtClean="0">
                              <a:latin typeface="Cambria Math" panose="02040503050406030204" pitchFamily="18" charset="0"/>
                              <a:ea typeface="Roboto"/>
                              <a:cs typeface="Roboto"/>
                              <a:sym typeface="Roboto"/>
                            </a:rPr>
                            <m:t>𝑀𝑆𝐸</m:t>
                          </m:r>
                        </m:sub>
                      </m:sSub>
                      <m:d>
                        <m:dPr>
                          <m:ctrlPr>
                            <a:rPr lang="en-US" sz="1800" i="1" smtClean="0">
                              <a:latin typeface="Cambria Math" panose="02040503050406030204" pitchFamily="18" charset="0"/>
                              <a:ea typeface="Roboto"/>
                              <a:cs typeface="Roboto"/>
                              <a:sym typeface="Roboto"/>
                            </a:rPr>
                          </m:ctrlPr>
                        </m:dPr>
                        <m:e>
                          <m:acc>
                            <m:accPr>
                              <m:chr m:val="̂"/>
                              <m:ctrlPr>
                                <a:rPr lang="en-US" sz="1800" i="1" smtClean="0">
                                  <a:latin typeface="Cambria Math" panose="02040503050406030204" pitchFamily="18" charset="0"/>
                                  <a:ea typeface="Roboto"/>
                                  <a:cs typeface="Roboto"/>
                                  <a:sym typeface="Roboto"/>
                                </a:rPr>
                              </m:ctrlPr>
                            </m:accPr>
                            <m:e>
                              <m:r>
                                <a:rPr lang="en-US" sz="1800" b="0" i="1" smtClean="0">
                                  <a:latin typeface="Cambria Math" panose="02040503050406030204" pitchFamily="18" charset="0"/>
                                  <a:ea typeface="Roboto"/>
                                  <a:cs typeface="Roboto"/>
                                  <a:sym typeface="Roboto"/>
                                </a:rPr>
                                <m:t>𝑦</m:t>
                              </m:r>
                            </m:e>
                          </m:acc>
                        </m:e>
                      </m:d>
                      <m:r>
                        <a:rPr lang="en-US" sz="1800" b="0" i="1" smtClean="0">
                          <a:latin typeface="Cambria Math" panose="02040503050406030204" pitchFamily="18" charset="0"/>
                          <a:ea typeface="Roboto"/>
                          <a:cs typeface="Roboto"/>
                          <a:sym typeface="Roboto"/>
                        </a:rPr>
                        <m:t>=</m:t>
                      </m:r>
                      <m:f>
                        <m:fPr>
                          <m:ctrlPr>
                            <a:rPr lang="en-US" sz="1800" i="1" smtClean="0">
                              <a:latin typeface="Cambria Math" panose="02040503050406030204" pitchFamily="18" charset="0"/>
                              <a:ea typeface="Roboto"/>
                              <a:cs typeface="Roboto"/>
                              <a:sym typeface="Roboto"/>
                            </a:rPr>
                          </m:ctrlPr>
                        </m:fPr>
                        <m:num>
                          <m:r>
                            <a:rPr lang="en-US" sz="1800" b="0" i="0" smtClean="0">
                              <a:latin typeface="Cambria Math" panose="02040503050406030204" pitchFamily="18" charset="0"/>
                              <a:ea typeface="Roboto"/>
                              <a:cs typeface="Roboto"/>
                              <a:sym typeface="Roboto"/>
                            </a:rPr>
                            <m:t>1</m:t>
                          </m:r>
                        </m:num>
                        <m:den>
                          <m:r>
                            <m:rPr>
                              <m:sty m:val="p"/>
                            </m:rPr>
                            <a:rPr lang="en-US" sz="1800" b="0" i="0" smtClean="0">
                              <a:latin typeface="Cambria Math" panose="02040503050406030204" pitchFamily="18" charset="0"/>
                              <a:ea typeface="Roboto"/>
                              <a:cs typeface="Roboto"/>
                              <a:sym typeface="Roboto"/>
                            </a:rPr>
                            <m:t>N</m:t>
                          </m:r>
                        </m:den>
                      </m:f>
                      <m:nary>
                        <m:naryPr>
                          <m:chr m:val="∑"/>
                          <m:ctrlPr>
                            <a:rPr lang="en-US" sz="1800" i="1" smtClean="0">
                              <a:latin typeface="Cambria Math" panose="02040503050406030204" pitchFamily="18" charset="0"/>
                              <a:ea typeface="Roboto"/>
                              <a:cs typeface="Roboto"/>
                              <a:sym typeface="Roboto"/>
                            </a:rPr>
                          </m:ctrlPr>
                        </m:naryPr>
                        <m:sub>
                          <m:r>
                            <a:rPr lang="en-US" sz="1800" b="0" i="1" smtClean="0">
                              <a:latin typeface="Cambria Math" panose="02040503050406030204" pitchFamily="18" charset="0"/>
                              <a:ea typeface="Roboto"/>
                              <a:cs typeface="Roboto"/>
                              <a:sym typeface="Roboto"/>
                            </a:rPr>
                            <m:t>𝑖</m:t>
                          </m:r>
                        </m:sub>
                        <m:sup>
                          <m:r>
                            <a:rPr lang="en-US" sz="1800" b="0" i="1" smtClean="0">
                              <a:latin typeface="Cambria Math" panose="02040503050406030204" pitchFamily="18" charset="0"/>
                              <a:ea typeface="Roboto"/>
                              <a:cs typeface="Roboto"/>
                              <a:sym typeface="Roboto"/>
                            </a:rPr>
                            <m:t>𝑁</m:t>
                          </m:r>
                        </m:sup>
                        <m:e>
                          <m:sSup>
                            <m:sSupPr>
                              <m:ctrlPr>
                                <a:rPr lang="en-US" sz="1800" i="1" smtClean="0">
                                  <a:latin typeface="Cambria Math" panose="02040503050406030204" pitchFamily="18" charset="0"/>
                                  <a:ea typeface="Roboto"/>
                                  <a:cs typeface="Roboto"/>
                                  <a:sym typeface="Roboto"/>
                                </a:rPr>
                              </m:ctrlPr>
                            </m:sSupPr>
                            <m:e>
                              <m:d>
                                <m:dPr>
                                  <m:ctrlPr>
                                    <a:rPr lang="en-US" sz="1800" i="1" smtClean="0">
                                      <a:latin typeface="Cambria Math" panose="02040503050406030204" pitchFamily="18" charset="0"/>
                                      <a:ea typeface="Roboto"/>
                                      <a:cs typeface="Roboto"/>
                                      <a:sym typeface="Roboto"/>
                                    </a:rPr>
                                  </m:ctrlPr>
                                </m:dPr>
                                <m:e>
                                  <m:sSub>
                                    <m:sSubPr>
                                      <m:ctrlPr>
                                        <a:rPr lang="en-US" sz="1800" b="0" i="1" smtClean="0">
                                          <a:latin typeface="Cambria Math" panose="02040503050406030204" pitchFamily="18" charset="0"/>
                                          <a:ea typeface="Roboto"/>
                                          <a:cs typeface="Roboto"/>
                                          <a:sym typeface="Roboto"/>
                                        </a:rPr>
                                      </m:ctrlPr>
                                    </m:sSubPr>
                                    <m:e>
                                      <m:r>
                                        <a:rPr lang="en-US" sz="1800" b="0" i="1" smtClean="0">
                                          <a:latin typeface="Cambria Math" panose="02040503050406030204" pitchFamily="18" charset="0"/>
                                          <a:ea typeface="Roboto"/>
                                          <a:cs typeface="Roboto"/>
                                          <a:sym typeface="Roboto"/>
                                        </a:rPr>
                                        <m:t>𝑦</m:t>
                                      </m:r>
                                    </m:e>
                                    <m:sub>
                                      <m:r>
                                        <a:rPr lang="en-US" sz="1800" b="0" i="1" smtClean="0">
                                          <a:latin typeface="Cambria Math" panose="02040503050406030204" pitchFamily="18" charset="0"/>
                                          <a:ea typeface="Roboto"/>
                                          <a:cs typeface="Roboto"/>
                                          <a:sym typeface="Roboto"/>
                                        </a:rPr>
                                        <m:t>𝑖</m:t>
                                      </m:r>
                                    </m:sub>
                                  </m:sSub>
                                  <m:r>
                                    <a:rPr lang="en-US" sz="1800" b="0" i="1" smtClean="0">
                                      <a:latin typeface="Cambria Math" panose="02040503050406030204" pitchFamily="18" charset="0"/>
                                      <a:ea typeface="Roboto"/>
                                      <a:cs typeface="Roboto"/>
                                      <a:sym typeface="Roboto"/>
                                    </a:rPr>
                                    <m:t>−</m:t>
                                  </m:r>
                                  <m:sSub>
                                    <m:sSubPr>
                                      <m:ctrlPr>
                                        <a:rPr lang="en-US" sz="1800" b="0" i="1" smtClean="0">
                                          <a:latin typeface="Cambria Math" panose="02040503050406030204" pitchFamily="18" charset="0"/>
                                          <a:ea typeface="Roboto"/>
                                          <a:cs typeface="Roboto"/>
                                          <a:sym typeface="Roboto"/>
                                        </a:rPr>
                                      </m:ctrlPr>
                                    </m:sSubPr>
                                    <m:e>
                                      <m:acc>
                                        <m:accPr>
                                          <m:chr m:val="̂"/>
                                          <m:ctrlPr>
                                            <a:rPr lang="en-US" sz="1800" i="1" smtClean="0">
                                              <a:latin typeface="Cambria Math" panose="02040503050406030204" pitchFamily="18" charset="0"/>
                                              <a:ea typeface="Roboto"/>
                                              <a:cs typeface="Roboto"/>
                                              <a:sym typeface="Roboto"/>
                                            </a:rPr>
                                          </m:ctrlPr>
                                        </m:accPr>
                                        <m:e>
                                          <m:r>
                                            <a:rPr lang="en-US" sz="1800" b="0" i="1" smtClean="0">
                                              <a:latin typeface="Cambria Math" panose="02040503050406030204" pitchFamily="18" charset="0"/>
                                              <a:ea typeface="Roboto"/>
                                              <a:cs typeface="Roboto"/>
                                              <a:sym typeface="Roboto"/>
                                            </a:rPr>
                                            <m:t>𝑦</m:t>
                                          </m:r>
                                        </m:e>
                                      </m:acc>
                                    </m:e>
                                    <m:sub>
                                      <m:r>
                                        <a:rPr lang="en-US" sz="1800" b="0" i="1" smtClean="0">
                                          <a:latin typeface="Cambria Math" panose="02040503050406030204" pitchFamily="18" charset="0"/>
                                          <a:ea typeface="Roboto"/>
                                          <a:cs typeface="Roboto"/>
                                          <a:sym typeface="Roboto"/>
                                        </a:rPr>
                                        <m:t>𝑖</m:t>
                                      </m:r>
                                    </m:sub>
                                  </m:sSub>
                                </m:e>
                              </m:d>
                            </m:e>
                            <m:sup>
                              <m:r>
                                <a:rPr lang="en-US" sz="1800" b="0" i="1" smtClean="0">
                                  <a:latin typeface="Cambria Math" panose="02040503050406030204" pitchFamily="18" charset="0"/>
                                  <a:ea typeface="Roboto"/>
                                  <a:cs typeface="Roboto"/>
                                  <a:sym typeface="Roboto"/>
                                </a:rPr>
                                <m:t>2</m:t>
                              </m:r>
                            </m:sup>
                          </m:sSup>
                        </m:e>
                      </m:nary>
                    </m:oMath>
                  </m:oMathPara>
                </a14:m>
                <a:endParaRPr lang="en-US" sz="1800" dirty="0">
                  <a:latin typeface="Roboto"/>
                  <a:ea typeface="Roboto"/>
                  <a:cs typeface="Roboto"/>
                  <a:sym typeface="Roboto"/>
                </a:endParaRPr>
              </a:p>
              <a:p>
                <a:pPr marL="114300">
                  <a:spcAft>
                    <a:spcPts val="600"/>
                  </a:spcAft>
                  <a:buSzPts val="1800"/>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Roboto"/>
                              <a:cs typeface="Roboto"/>
                              <a:sym typeface="Roboto"/>
                            </a:rPr>
                          </m:ctrlPr>
                        </m:sSubPr>
                        <m:e>
                          <m:r>
                            <a:rPr lang="en-US" sz="1800" b="0" i="1" smtClean="0">
                              <a:latin typeface="Cambria Math" panose="02040503050406030204" pitchFamily="18" charset="0"/>
                              <a:ea typeface="Roboto"/>
                              <a:cs typeface="Roboto"/>
                              <a:sym typeface="Roboto"/>
                            </a:rPr>
                            <m:t>𝐿</m:t>
                          </m:r>
                        </m:e>
                        <m:sub>
                          <m:r>
                            <a:rPr lang="en-US" sz="1800" b="0" i="1" smtClean="0">
                              <a:latin typeface="Cambria Math" panose="02040503050406030204" pitchFamily="18" charset="0"/>
                              <a:ea typeface="Roboto"/>
                              <a:cs typeface="Roboto"/>
                              <a:sym typeface="Roboto"/>
                            </a:rPr>
                            <m:t>𝐶𝐸</m:t>
                          </m:r>
                        </m:sub>
                      </m:sSub>
                      <m:d>
                        <m:dPr>
                          <m:ctrlPr>
                            <a:rPr lang="en-US" sz="1800" b="0" i="1" smtClean="0">
                              <a:latin typeface="Cambria Math" panose="02040503050406030204" pitchFamily="18" charset="0"/>
                              <a:ea typeface="Roboto"/>
                              <a:cs typeface="Roboto"/>
                              <a:sym typeface="Roboto"/>
                            </a:rPr>
                          </m:ctrlPr>
                        </m:dPr>
                        <m:e>
                          <m:acc>
                            <m:accPr>
                              <m:chr m:val="̂"/>
                              <m:ctrlPr>
                                <a:rPr lang="en-US" sz="1800" b="0" i="1" smtClean="0">
                                  <a:latin typeface="Cambria Math" panose="02040503050406030204" pitchFamily="18" charset="0"/>
                                  <a:ea typeface="Roboto"/>
                                  <a:cs typeface="Roboto"/>
                                  <a:sym typeface="Roboto"/>
                                </a:rPr>
                              </m:ctrlPr>
                            </m:accPr>
                            <m:e>
                              <m:r>
                                <a:rPr lang="en-US" sz="1800" b="0" i="1" smtClean="0">
                                  <a:latin typeface="Cambria Math" panose="02040503050406030204" pitchFamily="18" charset="0"/>
                                  <a:ea typeface="Roboto"/>
                                  <a:cs typeface="Roboto"/>
                                  <a:sym typeface="Roboto"/>
                                </a:rPr>
                                <m:t>𝑦</m:t>
                              </m:r>
                            </m:e>
                          </m:acc>
                        </m:e>
                      </m:d>
                      <m:r>
                        <a:rPr lang="en-US" sz="1800" b="0" i="1" smtClean="0">
                          <a:latin typeface="Cambria Math" panose="02040503050406030204" pitchFamily="18" charset="0"/>
                          <a:ea typeface="Roboto"/>
                          <a:cs typeface="Roboto"/>
                          <a:sym typeface="Roboto"/>
                        </a:rPr>
                        <m:t>=−</m:t>
                      </m:r>
                      <m:nary>
                        <m:naryPr>
                          <m:chr m:val="∑"/>
                          <m:ctrlPr>
                            <a:rPr lang="en-US" sz="1800" b="0" i="1" smtClean="0">
                              <a:latin typeface="Cambria Math" panose="02040503050406030204" pitchFamily="18" charset="0"/>
                              <a:ea typeface="Roboto"/>
                              <a:cs typeface="Roboto"/>
                              <a:sym typeface="Roboto"/>
                            </a:rPr>
                          </m:ctrlPr>
                        </m:naryPr>
                        <m:sub>
                          <m:r>
                            <a:rPr lang="en-US" sz="1800" b="0" i="1" smtClean="0">
                              <a:latin typeface="Cambria Math" panose="02040503050406030204" pitchFamily="18" charset="0"/>
                              <a:ea typeface="Roboto"/>
                              <a:cs typeface="Roboto"/>
                              <a:sym typeface="Roboto"/>
                            </a:rPr>
                            <m:t>𝑖</m:t>
                          </m:r>
                        </m:sub>
                        <m:sup>
                          <m:r>
                            <a:rPr lang="en-US" sz="1800" b="0" i="1" smtClean="0">
                              <a:latin typeface="Cambria Math" panose="02040503050406030204" pitchFamily="18" charset="0"/>
                              <a:ea typeface="Roboto"/>
                              <a:cs typeface="Roboto"/>
                              <a:sym typeface="Roboto"/>
                            </a:rPr>
                            <m:t>𝑁</m:t>
                          </m:r>
                        </m:sup>
                        <m:e>
                          <m:sSub>
                            <m:sSubPr>
                              <m:ctrlPr>
                                <a:rPr lang="en-US" sz="1800" b="0" i="1" smtClean="0">
                                  <a:latin typeface="Cambria Math" panose="02040503050406030204" pitchFamily="18" charset="0"/>
                                  <a:ea typeface="Roboto"/>
                                  <a:cs typeface="Roboto"/>
                                  <a:sym typeface="Roboto"/>
                                </a:rPr>
                              </m:ctrlPr>
                            </m:sSubPr>
                            <m:e>
                              <m:r>
                                <a:rPr lang="en-US" sz="1800" b="0" i="1" smtClean="0">
                                  <a:latin typeface="Cambria Math" panose="02040503050406030204" pitchFamily="18" charset="0"/>
                                  <a:ea typeface="Roboto"/>
                                  <a:cs typeface="Roboto"/>
                                  <a:sym typeface="Roboto"/>
                                </a:rPr>
                                <m:t>𝑦</m:t>
                              </m:r>
                            </m:e>
                            <m:sub>
                              <m:r>
                                <a:rPr lang="en-US" sz="1800" b="0" i="1" smtClean="0">
                                  <a:latin typeface="Cambria Math" panose="02040503050406030204" pitchFamily="18" charset="0"/>
                                  <a:ea typeface="Roboto"/>
                                  <a:cs typeface="Roboto"/>
                                  <a:sym typeface="Roboto"/>
                                </a:rPr>
                                <m:t>𝑖</m:t>
                              </m:r>
                            </m:sub>
                          </m:sSub>
                          <m:func>
                            <m:funcPr>
                              <m:ctrlPr>
                                <a:rPr lang="en-US" sz="1800" b="0" i="1" smtClean="0">
                                  <a:latin typeface="Cambria Math" panose="02040503050406030204" pitchFamily="18" charset="0"/>
                                  <a:ea typeface="Roboto"/>
                                  <a:cs typeface="Roboto"/>
                                  <a:sym typeface="Roboto"/>
                                </a:rPr>
                              </m:ctrlPr>
                            </m:funcPr>
                            <m:fName>
                              <m:r>
                                <m:rPr>
                                  <m:sty m:val="p"/>
                                </m:rPr>
                                <a:rPr lang="en-US" sz="1800" b="0" i="0" smtClean="0">
                                  <a:latin typeface="Cambria Math" panose="02040503050406030204" pitchFamily="18" charset="0"/>
                                  <a:ea typeface="Roboto"/>
                                  <a:cs typeface="Roboto"/>
                                  <a:sym typeface="Roboto"/>
                                </a:rPr>
                                <m:t>log</m:t>
                              </m:r>
                            </m:fName>
                            <m:e>
                              <m:r>
                                <a:rPr lang="en-US" sz="1800" b="0" i="1" smtClean="0">
                                  <a:latin typeface="Cambria Math" panose="02040503050406030204" pitchFamily="18" charset="0"/>
                                  <a:ea typeface="Roboto"/>
                                  <a:cs typeface="Roboto"/>
                                  <a:sym typeface="Roboto"/>
                                </a:rPr>
                                <m:t>(</m:t>
                              </m:r>
                              <m:sSub>
                                <m:sSubPr>
                                  <m:ctrlPr>
                                    <a:rPr lang="en-US" sz="1800" b="0" i="1" smtClean="0">
                                      <a:latin typeface="Cambria Math" panose="02040503050406030204" pitchFamily="18" charset="0"/>
                                      <a:ea typeface="Roboto"/>
                                      <a:cs typeface="Roboto"/>
                                      <a:sym typeface="Roboto"/>
                                    </a:rPr>
                                  </m:ctrlPr>
                                </m:sSubPr>
                                <m:e>
                                  <m:acc>
                                    <m:accPr>
                                      <m:chr m:val="̂"/>
                                      <m:ctrlPr>
                                        <a:rPr lang="en-US" sz="1800" b="0" i="1" smtClean="0">
                                          <a:latin typeface="Cambria Math" panose="02040503050406030204" pitchFamily="18" charset="0"/>
                                          <a:ea typeface="Roboto"/>
                                          <a:cs typeface="Roboto"/>
                                          <a:sym typeface="Roboto"/>
                                        </a:rPr>
                                      </m:ctrlPr>
                                    </m:accPr>
                                    <m:e>
                                      <m:r>
                                        <a:rPr lang="en-US" sz="1800" b="0" i="1" smtClean="0">
                                          <a:latin typeface="Cambria Math" panose="02040503050406030204" pitchFamily="18" charset="0"/>
                                          <a:ea typeface="Roboto"/>
                                          <a:cs typeface="Roboto"/>
                                          <a:sym typeface="Roboto"/>
                                        </a:rPr>
                                        <m:t>𝑦</m:t>
                                      </m:r>
                                    </m:e>
                                  </m:acc>
                                </m:e>
                                <m:sub>
                                  <m:r>
                                    <a:rPr lang="en-US" sz="1800" b="0" i="1" smtClean="0">
                                      <a:latin typeface="Cambria Math" panose="02040503050406030204" pitchFamily="18" charset="0"/>
                                      <a:ea typeface="Roboto"/>
                                      <a:cs typeface="Roboto"/>
                                      <a:sym typeface="Roboto"/>
                                    </a:rPr>
                                    <m:t>𝑖</m:t>
                                  </m:r>
                                </m:sub>
                              </m:sSub>
                              <m:r>
                                <a:rPr lang="en-US" sz="1800" b="0" i="1" smtClean="0">
                                  <a:latin typeface="Cambria Math" panose="02040503050406030204" pitchFamily="18" charset="0"/>
                                  <a:ea typeface="Roboto"/>
                                  <a:cs typeface="Roboto"/>
                                  <a:sym typeface="Roboto"/>
                                </a:rPr>
                                <m:t>)</m:t>
                              </m:r>
                            </m:e>
                          </m:func>
                        </m:e>
                      </m:nary>
                    </m:oMath>
                  </m:oMathPara>
                </a14:m>
                <a:endParaRPr lang="en-US" sz="1800" dirty="0">
                  <a:latin typeface="Roboto"/>
                  <a:ea typeface="Roboto"/>
                  <a:cs typeface="Roboto"/>
                  <a:sym typeface="Roboto"/>
                </a:endParaRPr>
              </a:p>
            </p:txBody>
          </p:sp>
        </mc:Choice>
        <mc:Fallback xmlns="">
          <p:sp>
            <p:nvSpPr>
              <p:cNvPr id="186" name="Google Shape;186;p26"/>
              <p:cNvSpPr txBox="1">
                <a:spLocks noRot="1" noChangeAspect="1" noMove="1" noResize="1" noEditPoints="1" noAdjustHandles="1" noChangeArrowheads="1" noChangeShapeType="1" noTextEdit="1"/>
              </p:cNvSpPr>
              <p:nvPr/>
            </p:nvSpPr>
            <p:spPr>
              <a:xfrm>
                <a:off x="685800" y="914399"/>
                <a:ext cx="8229600" cy="4024695"/>
              </a:xfrm>
              <a:prstGeom prst="rect">
                <a:avLst/>
              </a:prstGeom>
              <a:blipFill>
                <a:blip r:embed="rId3"/>
                <a:stretch>
                  <a:fillRect l="-222" t="-1818" r="-519"/>
                </a:stretch>
              </a:blipFill>
              <a:ln>
                <a:noFill/>
              </a:ln>
            </p:spPr>
            <p:txBody>
              <a:bodyPr/>
              <a:lstStyle/>
              <a:p>
                <a:r>
                  <a:rPr lang="en-US">
                    <a:noFill/>
                  </a:rPr>
                  <a:t> </a:t>
                </a:r>
              </a:p>
            </p:txBody>
          </p:sp>
        </mc:Fallback>
      </mc:AlternateContent>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Loss Functions</a:t>
            </a:r>
            <a:endParaRPr lang="en-US" sz="3600" b="1">
              <a:latin typeface="Roboto"/>
              <a:ea typeface="Roboto"/>
              <a:cs typeface="Roboto"/>
              <a:sym typeface="Roboto"/>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42226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947772"/>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Optimizer</a:t>
            </a:r>
            <a:r>
              <a:rPr lang="en-US" sz="1800" dirty="0">
                <a:latin typeface="Roboto"/>
                <a:ea typeface="Roboto"/>
                <a:cs typeface="Roboto"/>
                <a:sym typeface="Roboto"/>
              </a:rPr>
              <a:t>: An algorithm used to update the ML model weights. Common optimizers include Stochastic Gradient Descent (SGD), Adaptive Momentum (Adam), Root Mean Squared Propagation (</a:t>
            </a:r>
            <a:r>
              <a:rPr lang="en-US" sz="1800" dirty="0" err="1">
                <a:latin typeface="Roboto"/>
                <a:ea typeface="Roboto"/>
                <a:cs typeface="Roboto"/>
                <a:sym typeface="Roboto"/>
              </a:rPr>
              <a:t>RMSProp</a:t>
            </a:r>
            <a:r>
              <a:rPr lang="en-US" sz="1800" dirty="0">
                <a:latin typeface="Roboto"/>
                <a:ea typeface="Roboto"/>
                <a:cs typeface="Roboto"/>
                <a:sym typeface="Roboto"/>
              </a:rPr>
              <a:t>)</a:t>
            </a:r>
            <a:endParaRPr lang="en-US" sz="1800" b="1" dirty="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Optimizers</a:t>
            </a:r>
            <a:endParaRPr lang="en-US" sz="3600" b="1">
              <a:latin typeface="Roboto"/>
              <a:ea typeface="Roboto"/>
              <a:cs typeface="Roboto"/>
              <a:sym typeface="Roboto"/>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80908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Training</a:t>
            </a:r>
            <a:r>
              <a:rPr lang="en-US" sz="1800" dirty="0">
                <a:latin typeface="Roboto"/>
                <a:ea typeface="Roboto"/>
                <a:cs typeface="Roboto"/>
                <a:sym typeface="Roboto"/>
              </a:rPr>
              <a:t>: A cyclical process from which a network learns</a:t>
            </a:r>
            <a:endParaRPr lang="en-US" sz="1800" b="1" dirty="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Training</a:t>
            </a:r>
            <a:endParaRPr lang="en-US" sz="3600" b="1">
              <a:latin typeface="Roboto"/>
              <a:ea typeface="Roboto"/>
              <a:cs typeface="Roboto"/>
              <a:sym typeface="Roboto"/>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Rounded Rectangle 1"/>
          <p:cNvSpPr/>
          <p:nvPr/>
        </p:nvSpPr>
        <p:spPr>
          <a:xfrm>
            <a:off x="1199936"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a:t>
            </a:r>
          </a:p>
        </p:txBody>
      </p:sp>
      <p:sp>
        <p:nvSpPr>
          <p:cNvPr id="7" name="Rounded Rectangle 6"/>
          <p:cNvSpPr/>
          <p:nvPr/>
        </p:nvSpPr>
        <p:spPr>
          <a:xfrm>
            <a:off x="4276785"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Neural Network</a:t>
            </a:r>
          </a:p>
        </p:txBody>
      </p:sp>
      <p:sp>
        <p:nvSpPr>
          <p:cNvPr id="8" name="Rounded Rectangle 7"/>
          <p:cNvSpPr/>
          <p:nvPr/>
        </p:nvSpPr>
        <p:spPr>
          <a:xfrm>
            <a:off x="7353634"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Prediction</a:t>
            </a:r>
          </a:p>
        </p:txBody>
      </p:sp>
      <p:sp>
        <p:nvSpPr>
          <p:cNvPr id="9" name="Rounded Rectangle 8"/>
          <p:cNvSpPr/>
          <p:nvPr/>
        </p:nvSpPr>
        <p:spPr>
          <a:xfrm>
            <a:off x="7353634" y="34290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Loss Function</a:t>
            </a:r>
          </a:p>
        </p:txBody>
      </p:sp>
      <p:cxnSp>
        <p:nvCxnSpPr>
          <p:cNvPr id="4" name="Straight Arrow Connector 3"/>
          <p:cNvCxnSpPr>
            <a:stCxn id="2" idx="3"/>
            <a:endCxn id="7" idx="1"/>
          </p:cNvCxnSpPr>
          <p:nvPr/>
        </p:nvCxnSpPr>
        <p:spPr>
          <a:xfrm>
            <a:off x="2342936" y="2171700"/>
            <a:ext cx="19338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a:stCxn id="7" idx="3"/>
            <a:endCxn id="8" idx="1"/>
          </p:cNvCxnSpPr>
          <p:nvPr/>
        </p:nvCxnSpPr>
        <p:spPr>
          <a:xfrm>
            <a:off x="5419785" y="2171700"/>
            <a:ext cx="193384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stCxn id="8" idx="2"/>
            <a:endCxn id="9" idx="0"/>
          </p:cNvCxnSpPr>
          <p:nvPr/>
        </p:nvCxnSpPr>
        <p:spPr>
          <a:xfrm>
            <a:off x="7925134" y="2743200"/>
            <a:ext cx="0" cy="6858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3" name="Oval 32"/>
          <p:cNvSpPr/>
          <p:nvPr/>
        </p:nvSpPr>
        <p:spPr>
          <a:xfrm>
            <a:off x="3195560" y="1884219"/>
            <a:ext cx="228600" cy="2286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1</a:t>
            </a:r>
          </a:p>
        </p:txBody>
      </p:sp>
      <p:sp>
        <p:nvSpPr>
          <p:cNvPr id="37" name="Oval 36"/>
          <p:cNvSpPr/>
          <p:nvPr/>
        </p:nvSpPr>
        <p:spPr>
          <a:xfrm>
            <a:off x="6272409" y="1884219"/>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38" name="Oval 37"/>
          <p:cNvSpPr/>
          <p:nvPr/>
        </p:nvSpPr>
        <p:spPr>
          <a:xfrm>
            <a:off x="8063701" y="2971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39" name="Oval 38"/>
          <p:cNvSpPr/>
          <p:nvPr/>
        </p:nvSpPr>
        <p:spPr>
          <a:xfrm>
            <a:off x="5808282" y="34290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cxnSp>
        <p:nvCxnSpPr>
          <p:cNvPr id="40" name="Curved Connector 39"/>
          <p:cNvCxnSpPr>
            <a:stCxn id="9" idx="1"/>
            <a:endCxn id="7" idx="2"/>
          </p:cNvCxnSpPr>
          <p:nvPr/>
        </p:nvCxnSpPr>
        <p:spPr>
          <a:xfrm rot="10800000">
            <a:off x="4848286" y="2743200"/>
            <a:ext cx="2505349" cy="1257300"/>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Oval 43"/>
          <p:cNvSpPr/>
          <p:nvPr/>
        </p:nvSpPr>
        <p:spPr>
          <a:xfrm>
            <a:off x="2821773" y="3200400"/>
            <a:ext cx="228600" cy="2286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1</a:t>
            </a:r>
          </a:p>
        </p:txBody>
      </p:sp>
      <p:sp>
        <p:nvSpPr>
          <p:cNvPr id="42" name="Rounded Rectangle 41"/>
          <p:cNvSpPr/>
          <p:nvPr/>
        </p:nvSpPr>
        <p:spPr>
          <a:xfrm>
            <a:off x="1256209" y="3525981"/>
            <a:ext cx="3359727" cy="104601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First, an example input is passed to the neural network.</a:t>
            </a:r>
          </a:p>
        </p:txBody>
      </p:sp>
    </p:spTree>
    <p:extLst>
      <p:ext uri="{BB962C8B-B14F-4D97-AF65-F5344CB8AC3E}">
        <p14:creationId xmlns:p14="http://schemas.microsoft.com/office/powerpoint/2010/main" val="1019933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Training</a:t>
            </a:r>
            <a:r>
              <a:rPr lang="en-US" sz="1800" dirty="0">
                <a:latin typeface="Roboto"/>
                <a:ea typeface="Roboto"/>
                <a:cs typeface="Roboto"/>
                <a:sym typeface="Roboto"/>
              </a:rPr>
              <a:t>: A cyclical process from which a network learns</a:t>
            </a:r>
            <a:endParaRPr lang="en-US" sz="1800" b="1" dirty="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algn="ctr"/>
            <a:r>
              <a:rPr lang="en-US" sz="3600">
                <a:latin typeface="Roboto"/>
                <a:ea typeface="Roboto"/>
                <a:cs typeface="Roboto"/>
                <a:sym typeface="Roboto"/>
              </a:rPr>
              <a:t>Training</a:t>
            </a:r>
            <a:endParaRPr lang="en-US" sz="3600" b="1">
              <a:latin typeface="Roboto"/>
              <a:ea typeface="Roboto"/>
              <a:cs typeface="Roboto"/>
              <a:sym typeface="Roboto"/>
            </a:endParaRPr>
          </a:p>
          <a:p>
            <a:pPr lvl="0" algn="ctr"/>
            <a:endParaRPr lang="en-US" sz="3600" b="1">
              <a:latin typeface="Roboto"/>
              <a:ea typeface="Roboto"/>
              <a:cs typeface="Roboto"/>
              <a:sym typeface="Roboto"/>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Rounded Rectangle 1"/>
          <p:cNvSpPr/>
          <p:nvPr/>
        </p:nvSpPr>
        <p:spPr>
          <a:xfrm>
            <a:off x="1199936"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a:t>
            </a:r>
          </a:p>
        </p:txBody>
      </p:sp>
      <p:sp>
        <p:nvSpPr>
          <p:cNvPr id="7" name="Rounded Rectangle 6"/>
          <p:cNvSpPr/>
          <p:nvPr/>
        </p:nvSpPr>
        <p:spPr>
          <a:xfrm>
            <a:off x="4276785"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Neural Network</a:t>
            </a:r>
          </a:p>
        </p:txBody>
      </p:sp>
      <p:sp>
        <p:nvSpPr>
          <p:cNvPr id="8" name="Rounded Rectangle 7"/>
          <p:cNvSpPr/>
          <p:nvPr/>
        </p:nvSpPr>
        <p:spPr>
          <a:xfrm>
            <a:off x="7353634"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Prediction</a:t>
            </a:r>
          </a:p>
        </p:txBody>
      </p:sp>
      <p:sp>
        <p:nvSpPr>
          <p:cNvPr id="9" name="Rounded Rectangle 8"/>
          <p:cNvSpPr/>
          <p:nvPr/>
        </p:nvSpPr>
        <p:spPr>
          <a:xfrm>
            <a:off x="7353634" y="34290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Loss Function</a:t>
            </a:r>
          </a:p>
        </p:txBody>
      </p:sp>
      <p:cxnSp>
        <p:nvCxnSpPr>
          <p:cNvPr id="4" name="Straight Arrow Connector 3"/>
          <p:cNvCxnSpPr>
            <a:stCxn id="2" idx="3"/>
            <a:endCxn id="7" idx="1"/>
          </p:cNvCxnSpPr>
          <p:nvPr/>
        </p:nvCxnSpPr>
        <p:spPr>
          <a:xfrm>
            <a:off x="2342936" y="2171700"/>
            <a:ext cx="193384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a:stCxn id="7" idx="3"/>
            <a:endCxn id="8" idx="1"/>
          </p:cNvCxnSpPr>
          <p:nvPr/>
        </p:nvCxnSpPr>
        <p:spPr>
          <a:xfrm>
            <a:off x="5419785" y="2171700"/>
            <a:ext cx="19338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a:stCxn id="8" idx="2"/>
            <a:endCxn id="9" idx="0"/>
          </p:cNvCxnSpPr>
          <p:nvPr/>
        </p:nvCxnSpPr>
        <p:spPr>
          <a:xfrm>
            <a:off x="7925134" y="2743200"/>
            <a:ext cx="0" cy="6858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3" name="Oval 32"/>
          <p:cNvSpPr/>
          <p:nvPr/>
        </p:nvSpPr>
        <p:spPr>
          <a:xfrm>
            <a:off x="3195560" y="1884219"/>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37" name="Oval 36"/>
          <p:cNvSpPr/>
          <p:nvPr/>
        </p:nvSpPr>
        <p:spPr>
          <a:xfrm>
            <a:off x="6272409" y="1884219"/>
            <a:ext cx="228600" cy="2286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2</a:t>
            </a:r>
          </a:p>
        </p:txBody>
      </p:sp>
      <p:sp>
        <p:nvSpPr>
          <p:cNvPr id="38" name="Oval 37"/>
          <p:cNvSpPr/>
          <p:nvPr/>
        </p:nvSpPr>
        <p:spPr>
          <a:xfrm>
            <a:off x="8063701" y="2971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39" name="Oval 38"/>
          <p:cNvSpPr/>
          <p:nvPr/>
        </p:nvSpPr>
        <p:spPr>
          <a:xfrm>
            <a:off x="5808282" y="34290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cxnSp>
        <p:nvCxnSpPr>
          <p:cNvPr id="40" name="Curved Connector 39"/>
          <p:cNvCxnSpPr>
            <a:stCxn id="9" idx="1"/>
            <a:endCxn id="7" idx="2"/>
          </p:cNvCxnSpPr>
          <p:nvPr/>
        </p:nvCxnSpPr>
        <p:spPr>
          <a:xfrm rot="10800000">
            <a:off x="4848286" y="2743200"/>
            <a:ext cx="2505349" cy="1257300"/>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Oval 43"/>
          <p:cNvSpPr/>
          <p:nvPr/>
        </p:nvSpPr>
        <p:spPr>
          <a:xfrm>
            <a:off x="2821773" y="3200400"/>
            <a:ext cx="228600" cy="2286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2</a:t>
            </a:r>
          </a:p>
        </p:txBody>
      </p:sp>
      <p:sp>
        <p:nvSpPr>
          <p:cNvPr id="42" name="Rounded Rectangle 41"/>
          <p:cNvSpPr/>
          <p:nvPr/>
        </p:nvSpPr>
        <p:spPr>
          <a:xfrm>
            <a:off x="1256209" y="3525981"/>
            <a:ext cx="3359727" cy="104601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Second, the neural network computes a prediction</a:t>
            </a:r>
          </a:p>
        </p:txBody>
      </p:sp>
    </p:spTree>
    <p:extLst>
      <p:ext uri="{BB962C8B-B14F-4D97-AF65-F5344CB8AC3E}">
        <p14:creationId xmlns:p14="http://schemas.microsoft.com/office/powerpoint/2010/main" val="158913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Training</a:t>
            </a:r>
            <a:r>
              <a:rPr lang="en-US" sz="1800" dirty="0">
                <a:latin typeface="Roboto"/>
                <a:ea typeface="Roboto"/>
                <a:cs typeface="Roboto"/>
                <a:sym typeface="Roboto"/>
              </a:rPr>
              <a:t>: A cyclical process from which a network learns</a:t>
            </a:r>
            <a:endParaRPr lang="en-US" sz="1800" b="1" dirty="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algn="ctr"/>
            <a:r>
              <a:rPr lang="en-US" sz="3600">
                <a:latin typeface="Roboto"/>
                <a:ea typeface="Roboto"/>
                <a:cs typeface="Roboto"/>
                <a:sym typeface="Roboto"/>
              </a:rPr>
              <a:t>Training</a:t>
            </a:r>
            <a:endParaRPr lang="en-US" sz="3600" b="1">
              <a:latin typeface="Roboto"/>
              <a:ea typeface="Roboto"/>
              <a:cs typeface="Roboto"/>
              <a:sym typeface="Roboto"/>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Rounded Rectangle 1"/>
          <p:cNvSpPr/>
          <p:nvPr/>
        </p:nvSpPr>
        <p:spPr>
          <a:xfrm>
            <a:off x="1199936"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a:t>
            </a:r>
          </a:p>
        </p:txBody>
      </p:sp>
      <p:sp>
        <p:nvSpPr>
          <p:cNvPr id="7" name="Rounded Rectangle 6"/>
          <p:cNvSpPr/>
          <p:nvPr/>
        </p:nvSpPr>
        <p:spPr>
          <a:xfrm>
            <a:off x="4276785"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Neural Network</a:t>
            </a:r>
          </a:p>
        </p:txBody>
      </p:sp>
      <p:sp>
        <p:nvSpPr>
          <p:cNvPr id="8" name="Rounded Rectangle 7"/>
          <p:cNvSpPr/>
          <p:nvPr/>
        </p:nvSpPr>
        <p:spPr>
          <a:xfrm>
            <a:off x="7353634"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Prediction</a:t>
            </a:r>
          </a:p>
        </p:txBody>
      </p:sp>
      <p:sp>
        <p:nvSpPr>
          <p:cNvPr id="9" name="Rounded Rectangle 8"/>
          <p:cNvSpPr/>
          <p:nvPr/>
        </p:nvSpPr>
        <p:spPr>
          <a:xfrm>
            <a:off x="7353634" y="34290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Loss Function</a:t>
            </a:r>
          </a:p>
        </p:txBody>
      </p:sp>
      <p:cxnSp>
        <p:nvCxnSpPr>
          <p:cNvPr id="4" name="Straight Arrow Connector 3"/>
          <p:cNvCxnSpPr>
            <a:stCxn id="2" idx="3"/>
            <a:endCxn id="7" idx="1"/>
          </p:cNvCxnSpPr>
          <p:nvPr/>
        </p:nvCxnSpPr>
        <p:spPr>
          <a:xfrm>
            <a:off x="2342936" y="2171700"/>
            <a:ext cx="193384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a:stCxn id="7" idx="3"/>
            <a:endCxn id="8" idx="1"/>
          </p:cNvCxnSpPr>
          <p:nvPr/>
        </p:nvCxnSpPr>
        <p:spPr>
          <a:xfrm>
            <a:off x="5419785" y="2171700"/>
            <a:ext cx="193384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stCxn id="8" idx="2"/>
            <a:endCxn id="9" idx="0"/>
          </p:cNvCxnSpPr>
          <p:nvPr/>
        </p:nvCxnSpPr>
        <p:spPr>
          <a:xfrm>
            <a:off x="7925134" y="2743200"/>
            <a:ext cx="0" cy="6858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3" name="Oval 32"/>
          <p:cNvSpPr/>
          <p:nvPr/>
        </p:nvSpPr>
        <p:spPr>
          <a:xfrm>
            <a:off x="3195560" y="1884219"/>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37" name="Oval 36"/>
          <p:cNvSpPr/>
          <p:nvPr/>
        </p:nvSpPr>
        <p:spPr>
          <a:xfrm>
            <a:off x="6272409" y="1884219"/>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38" name="Oval 37"/>
          <p:cNvSpPr/>
          <p:nvPr/>
        </p:nvSpPr>
        <p:spPr>
          <a:xfrm>
            <a:off x="8063701" y="2971800"/>
            <a:ext cx="228600" cy="2286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3</a:t>
            </a:r>
          </a:p>
        </p:txBody>
      </p:sp>
      <p:sp>
        <p:nvSpPr>
          <p:cNvPr id="39" name="Oval 38"/>
          <p:cNvSpPr/>
          <p:nvPr/>
        </p:nvSpPr>
        <p:spPr>
          <a:xfrm>
            <a:off x="5808282" y="34290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a:t>
            </a:r>
          </a:p>
        </p:txBody>
      </p:sp>
      <p:cxnSp>
        <p:nvCxnSpPr>
          <p:cNvPr id="40" name="Curved Connector 39"/>
          <p:cNvCxnSpPr>
            <a:stCxn id="9" idx="1"/>
            <a:endCxn id="7" idx="2"/>
          </p:cNvCxnSpPr>
          <p:nvPr/>
        </p:nvCxnSpPr>
        <p:spPr>
          <a:xfrm rot="10800000">
            <a:off x="4848286" y="2743200"/>
            <a:ext cx="2505349" cy="1257300"/>
          </a:xfrm>
          <a:prstGeom prst="curved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44" name="Oval 43"/>
          <p:cNvSpPr/>
          <p:nvPr/>
        </p:nvSpPr>
        <p:spPr>
          <a:xfrm>
            <a:off x="2821773" y="3200400"/>
            <a:ext cx="228600" cy="2286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3</a:t>
            </a:r>
          </a:p>
        </p:txBody>
      </p:sp>
      <p:sp>
        <p:nvSpPr>
          <p:cNvPr id="42" name="Rounded Rectangle 41"/>
          <p:cNvSpPr/>
          <p:nvPr/>
        </p:nvSpPr>
        <p:spPr>
          <a:xfrm>
            <a:off x="1256209" y="3525981"/>
            <a:ext cx="3359727" cy="104601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Third, the prediction is compared with the label by the loss function</a:t>
            </a:r>
          </a:p>
        </p:txBody>
      </p:sp>
    </p:spTree>
    <p:extLst>
      <p:ext uri="{BB962C8B-B14F-4D97-AF65-F5344CB8AC3E}">
        <p14:creationId xmlns:p14="http://schemas.microsoft.com/office/powerpoint/2010/main" val="639063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Training</a:t>
            </a:r>
            <a:r>
              <a:rPr lang="en-US" sz="1800" dirty="0">
                <a:latin typeface="Roboto"/>
                <a:ea typeface="Roboto"/>
                <a:cs typeface="Roboto"/>
                <a:sym typeface="Roboto"/>
              </a:rPr>
              <a:t>: A cyclical process from which a network learns</a:t>
            </a:r>
            <a:endParaRPr lang="en-US" sz="1800" b="1" dirty="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algn="ctr"/>
            <a:r>
              <a:rPr lang="en-US" sz="3600">
                <a:latin typeface="Roboto"/>
                <a:ea typeface="Roboto"/>
                <a:cs typeface="Roboto"/>
                <a:sym typeface="Roboto"/>
              </a:rPr>
              <a:t>Training</a:t>
            </a:r>
            <a:endParaRPr lang="en-US" sz="3600" b="1">
              <a:latin typeface="Roboto"/>
              <a:ea typeface="Roboto"/>
              <a:cs typeface="Roboto"/>
              <a:sym typeface="Roboto"/>
            </a:endParaRPr>
          </a:p>
          <a:p>
            <a:pPr lvl="0" algn="ctr"/>
            <a:endParaRPr lang="en-US" sz="3600" b="1">
              <a:latin typeface="Roboto"/>
              <a:ea typeface="Roboto"/>
              <a:cs typeface="Roboto"/>
              <a:sym typeface="Roboto"/>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 name="Rounded Rectangle 1"/>
          <p:cNvSpPr/>
          <p:nvPr/>
        </p:nvSpPr>
        <p:spPr>
          <a:xfrm>
            <a:off x="1199936"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a:t>
            </a:r>
          </a:p>
        </p:txBody>
      </p:sp>
      <p:sp>
        <p:nvSpPr>
          <p:cNvPr id="7" name="Rounded Rectangle 6"/>
          <p:cNvSpPr/>
          <p:nvPr/>
        </p:nvSpPr>
        <p:spPr>
          <a:xfrm>
            <a:off x="4276785"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Neural Network</a:t>
            </a:r>
          </a:p>
        </p:txBody>
      </p:sp>
      <p:sp>
        <p:nvSpPr>
          <p:cNvPr id="8" name="Rounded Rectangle 7"/>
          <p:cNvSpPr/>
          <p:nvPr/>
        </p:nvSpPr>
        <p:spPr>
          <a:xfrm>
            <a:off x="7353634" y="16002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Prediction</a:t>
            </a:r>
          </a:p>
        </p:txBody>
      </p:sp>
      <p:sp>
        <p:nvSpPr>
          <p:cNvPr id="9" name="Rounded Rectangle 8"/>
          <p:cNvSpPr/>
          <p:nvPr/>
        </p:nvSpPr>
        <p:spPr>
          <a:xfrm>
            <a:off x="7353634" y="3429000"/>
            <a:ext cx="1143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Loss Function</a:t>
            </a:r>
          </a:p>
        </p:txBody>
      </p:sp>
      <p:cxnSp>
        <p:nvCxnSpPr>
          <p:cNvPr id="4" name="Straight Arrow Connector 3"/>
          <p:cNvCxnSpPr>
            <a:stCxn id="2" idx="3"/>
            <a:endCxn id="7" idx="1"/>
          </p:cNvCxnSpPr>
          <p:nvPr/>
        </p:nvCxnSpPr>
        <p:spPr>
          <a:xfrm>
            <a:off x="2342936" y="2171700"/>
            <a:ext cx="193384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a:stCxn id="7" idx="3"/>
            <a:endCxn id="8" idx="1"/>
          </p:cNvCxnSpPr>
          <p:nvPr/>
        </p:nvCxnSpPr>
        <p:spPr>
          <a:xfrm>
            <a:off x="5419785" y="2171700"/>
            <a:ext cx="193384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stCxn id="8" idx="2"/>
            <a:endCxn id="9" idx="0"/>
          </p:cNvCxnSpPr>
          <p:nvPr/>
        </p:nvCxnSpPr>
        <p:spPr>
          <a:xfrm>
            <a:off x="7925134" y="2743200"/>
            <a:ext cx="0" cy="6858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3" name="Oval 32"/>
          <p:cNvSpPr/>
          <p:nvPr/>
        </p:nvSpPr>
        <p:spPr>
          <a:xfrm>
            <a:off x="3195560" y="1884219"/>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p>
        </p:txBody>
      </p:sp>
      <p:sp>
        <p:nvSpPr>
          <p:cNvPr id="37" name="Oval 36"/>
          <p:cNvSpPr/>
          <p:nvPr/>
        </p:nvSpPr>
        <p:spPr>
          <a:xfrm>
            <a:off x="6272409" y="1884219"/>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a:t>
            </a:r>
          </a:p>
        </p:txBody>
      </p:sp>
      <p:sp>
        <p:nvSpPr>
          <p:cNvPr id="38" name="Oval 37"/>
          <p:cNvSpPr/>
          <p:nvPr/>
        </p:nvSpPr>
        <p:spPr>
          <a:xfrm>
            <a:off x="8063701" y="2971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39" name="Oval 38"/>
          <p:cNvSpPr/>
          <p:nvPr/>
        </p:nvSpPr>
        <p:spPr>
          <a:xfrm>
            <a:off x="5808282" y="3429000"/>
            <a:ext cx="228600" cy="2286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4</a:t>
            </a:r>
          </a:p>
        </p:txBody>
      </p:sp>
      <p:cxnSp>
        <p:nvCxnSpPr>
          <p:cNvPr id="40" name="Curved Connector 39"/>
          <p:cNvCxnSpPr>
            <a:stCxn id="9" idx="1"/>
            <a:endCxn id="7" idx="2"/>
          </p:cNvCxnSpPr>
          <p:nvPr/>
        </p:nvCxnSpPr>
        <p:spPr>
          <a:xfrm rot="10800000">
            <a:off x="4848286" y="2743200"/>
            <a:ext cx="2505349" cy="1257300"/>
          </a:xfrm>
          <a:prstGeom prst="curved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44" name="Oval 43"/>
          <p:cNvSpPr/>
          <p:nvPr/>
        </p:nvSpPr>
        <p:spPr>
          <a:xfrm>
            <a:off x="2821773" y="3200400"/>
            <a:ext cx="228600" cy="2286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4</a:t>
            </a:r>
          </a:p>
        </p:txBody>
      </p:sp>
      <p:sp>
        <p:nvSpPr>
          <p:cNvPr id="42" name="Rounded Rectangle 41"/>
          <p:cNvSpPr/>
          <p:nvPr/>
        </p:nvSpPr>
        <p:spPr>
          <a:xfrm>
            <a:off x="1256209" y="3525981"/>
            <a:ext cx="3359727" cy="104601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solidFill>
                  <a:schemeClr val="tx1"/>
                </a:solidFill>
              </a:rPr>
              <a:t>Fourth, the loss is used by the optimizer to update the model weights.</a:t>
            </a:r>
          </a:p>
        </p:txBody>
      </p:sp>
    </p:spTree>
    <p:extLst>
      <p:ext uri="{BB962C8B-B14F-4D97-AF65-F5344CB8AC3E}">
        <p14:creationId xmlns:p14="http://schemas.microsoft.com/office/powerpoint/2010/main" val="2926997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58823"/>
            </a:gs>
            <a:gs pos="100000">
              <a:srgbClr val="EF5757"/>
            </a:gs>
          </a:gsLst>
          <a:lin ang="10800025" scaled="0"/>
        </a:gradFill>
        <a:effectLst/>
      </p:bgPr>
    </p:bg>
    <p:spTree>
      <p:nvGrpSpPr>
        <p:cNvPr id="1" name="Shape 119"/>
        <p:cNvGrpSpPr/>
        <p:nvPr/>
      </p:nvGrpSpPr>
      <p:grpSpPr>
        <a:xfrm>
          <a:off x="0" y="0"/>
          <a:ext cx="0" cy="0"/>
          <a:chOff x="0" y="0"/>
          <a:chExt cx="0" cy="0"/>
        </a:xfrm>
      </p:grpSpPr>
      <p:sp>
        <p:nvSpPr>
          <p:cNvPr id="120" name="Google Shape;120;p20"/>
          <p:cNvSpPr txBox="1"/>
          <p:nvPr/>
        </p:nvSpPr>
        <p:spPr>
          <a:xfrm>
            <a:off x="1941705" y="2057400"/>
            <a:ext cx="5685000" cy="794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800">
                <a:solidFill>
                  <a:srgbClr val="FFFFFF"/>
                </a:solidFill>
                <a:latin typeface="Rubik Medium"/>
                <a:ea typeface="Rubik Medium"/>
                <a:cs typeface="Rubik Medium"/>
                <a:sym typeface="Rubik Medium"/>
              </a:rPr>
              <a:t>Learning</a:t>
            </a:r>
            <a:endParaRPr sz="4800">
              <a:solidFill>
                <a:srgbClr val="FFFFFF"/>
              </a:solidFill>
              <a:latin typeface="Rubik Medium"/>
              <a:ea typeface="Rubik Medium"/>
              <a:cs typeface="Rubik Medium"/>
              <a:sym typeface="Rubik Medium"/>
            </a:endParaRPr>
          </a:p>
        </p:txBody>
      </p:sp>
      <p:sp>
        <p:nvSpPr>
          <p:cNvPr id="121" name="Google Shape;121;p20"/>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F3F3F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a:latin typeface="Roboto"/>
                <a:ea typeface="Roboto"/>
                <a:cs typeface="Roboto"/>
                <a:sym typeface="Roboto"/>
              </a:rPr>
              <a:t>Data</a:t>
            </a:r>
            <a:r>
              <a:rPr lang="en-US" sz="1800">
                <a:latin typeface="Roboto"/>
                <a:ea typeface="Roboto"/>
                <a:cs typeface="Roboto"/>
                <a:sym typeface="Roboto"/>
              </a:rPr>
              <a:t>: A collection of information in a format which can be analyzed by a neural network. This can be images, numbers, strings, characters, etc.</a:t>
            </a:r>
          </a:p>
          <a:p>
            <a:pPr marL="457200" indent="-342900">
              <a:spcAft>
                <a:spcPts val="600"/>
              </a:spcAft>
              <a:buSzPts val="1800"/>
              <a:buFont typeface="Roboto"/>
              <a:buChar char="●"/>
            </a:pPr>
            <a:r>
              <a:rPr lang="en-US" sz="1800" b="1">
                <a:latin typeface="Roboto"/>
                <a:ea typeface="Roboto"/>
                <a:cs typeface="Roboto"/>
                <a:sym typeface="Roboto"/>
              </a:rPr>
              <a:t>Label</a:t>
            </a:r>
            <a:r>
              <a:rPr lang="en-US" sz="1800">
                <a:latin typeface="Roboto"/>
                <a:ea typeface="Roboto"/>
                <a:cs typeface="Roboto"/>
                <a:sym typeface="Roboto"/>
              </a:rPr>
              <a:t>: The answer which will be considered as the correct prediction from the neural network. This can be numbers, strings, characters, etc.</a:t>
            </a: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Terminology</a:t>
            </a:r>
            <a:endParaRPr lang="en-US" sz="3600" b="1">
              <a:latin typeface="Roboto"/>
              <a:ea typeface="Roboto"/>
              <a:cs typeface="Roboto"/>
              <a:sym typeface="Roboto"/>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5" name="Group 4"/>
          <p:cNvGrpSpPr/>
          <p:nvPr/>
        </p:nvGrpSpPr>
        <p:grpSpPr>
          <a:xfrm>
            <a:off x="1089670" y="2424673"/>
            <a:ext cx="2438400" cy="2136576"/>
            <a:chOff x="1143001" y="2514600"/>
            <a:chExt cx="2438400" cy="213657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2514600"/>
              <a:ext cx="2438400" cy="1828800"/>
            </a:xfrm>
            <a:prstGeom prst="rect">
              <a:avLst/>
            </a:prstGeom>
          </p:spPr>
        </p:pic>
        <p:sp>
          <p:nvSpPr>
            <p:cNvPr id="3" name="TextBox 2"/>
            <p:cNvSpPr txBox="1"/>
            <p:nvPr/>
          </p:nvSpPr>
          <p:spPr>
            <a:xfrm>
              <a:off x="1919899" y="4343399"/>
              <a:ext cx="884603" cy="307777"/>
            </a:xfrm>
            <a:prstGeom prst="rect">
              <a:avLst/>
            </a:prstGeom>
            <a:noFill/>
          </p:spPr>
          <p:txBody>
            <a:bodyPr wrap="square" rtlCol="0" anchor="ctr">
              <a:spAutoFit/>
            </a:bodyPr>
            <a:lstStyle/>
            <a:p>
              <a:pPr algn="ctr"/>
              <a:r>
                <a:rPr lang="en-US"/>
                <a:t>Scissors</a:t>
              </a:r>
            </a:p>
          </p:txBody>
        </p:sp>
      </p:grpSp>
      <p:grpSp>
        <p:nvGrpSpPr>
          <p:cNvPr id="15" name="Group 14"/>
          <p:cNvGrpSpPr/>
          <p:nvPr/>
        </p:nvGrpSpPr>
        <p:grpSpPr>
          <a:xfrm>
            <a:off x="6216341" y="2424673"/>
            <a:ext cx="2515929" cy="2372900"/>
            <a:chOff x="6133213" y="2696723"/>
            <a:chExt cx="2515929" cy="2372900"/>
          </a:xfrm>
        </p:grpSpPr>
        <p:pic>
          <p:nvPicPr>
            <p:cNvPr id="14" name="Picture 13"/>
            <p:cNvPicPr>
              <a:picLocks noChangeAspect="1"/>
            </p:cNvPicPr>
            <p:nvPr/>
          </p:nvPicPr>
          <p:blipFill>
            <a:blip r:embed="rId4"/>
            <a:stretch>
              <a:fillRect/>
            </a:stretch>
          </p:blipFill>
          <p:spPr>
            <a:xfrm>
              <a:off x="6133213" y="2696723"/>
              <a:ext cx="2515929" cy="1828800"/>
            </a:xfrm>
            <a:prstGeom prst="rect">
              <a:avLst/>
            </a:prstGeom>
          </p:spPr>
        </p:pic>
        <p:grpSp>
          <p:nvGrpSpPr>
            <p:cNvPr id="13" name="Group 12"/>
            <p:cNvGrpSpPr/>
            <p:nvPr/>
          </p:nvGrpSpPr>
          <p:grpSpPr>
            <a:xfrm>
              <a:off x="7075517" y="4525523"/>
              <a:ext cx="1573625" cy="544100"/>
              <a:chOff x="6359236" y="4525522"/>
              <a:chExt cx="1573625" cy="544100"/>
            </a:xfrm>
          </p:grpSpPr>
          <p:sp>
            <p:nvSpPr>
              <p:cNvPr id="7" name="Oval 6"/>
              <p:cNvSpPr/>
              <p:nvPr/>
            </p:nvSpPr>
            <p:spPr>
              <a:xfrm>
                <a:off x="6359236" y="4610831"/>
                <a:ext cx="137160" cy="137160"/>
              </a:xfrm>
              <a:prstGeom prst="ellipse">
                <a:avLst/>
              </a:prstGeom>
              <a:solidFill>
                <a:schemeClr val="accent4">
                  <a:lumMod val="75000"/>
                </a:schemeClr>
              </a:solidFill>
              <a:ln>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Diamond 7"/>
              <p:cNvSpPr/>
              <p:nvPr/>
            </p:nvSpPr>
            <p:spPr>
              <a:xfrm>
                <a:off x="6359236" y="4847154"/>
                <a:ext cx="137160" cy="137160"/>
              </a:xfrm>
              <a:prstGeom prst="diamond">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96396" y="4525522"/>
                <a:ext cx="1436465" cy="307777"/>
              </a:xfrm>
              <a:prstGeom prst="rect">
                <a:avLst/>
              </a:prstGeom>
              <a:noFill/>
            </p:spPr>
            <p:txBody>
              <a:bodyPr wrap="square" rtlCol="0">
                <a:spAutoFit/>
              </a:bodyPr>
              <a:lstStyle/>
              <a:p>
                <a:r>
                  <a:rPr lang="en-US"/>
                  <a:t> Label: 1</a:t>
                </a:r>
              </a:p>
            </p:txBody>
          </p:sp>
          <p:sp>
            <p:nvSpPr>
              <p:cNvPr id="18" name="TextBox 17"/>
              <p:cNvSpPr txBox="1"/>
              <p:nvPr/>
            </p:nvSpPr>
            <p:spPr>
              <a:xfrm>
                <a:off x="6496396" y="4761845"/>
                <a:ext cx="1436465" cy="307777"/>
              </a:xfrm>
              <a:prstGeom prst="rect">
                <a:avLst/>
              </a:prstGeom>
              <a:noFill/>
            </p:spPr>
            <p:txBody>
              <a:bodyPr wrap="square" rtlCol="0">
                <a:spAutoFit/>
              </a:bodyPr>
              <a:lstStyle/>
              <a:p>
                <a:r>
                  <a:rPr lang="en-US"/>
                  <a:t> Label: 2</a:t>
                </a:r>
              </a:p>
            </p:txBody>
          </p:sp>
        </p:grpSp>
      </p:grpSp>
      <p:sp>
        <p:nvSpPr>
          <p:cNvPr id="16" name="Oval 15"/>
          <p:cNvSpPr/>
          <p:nvPr/>
        </p:nvSpPr>
        <p:spPr>
          <a:xfrm>
            <a:off x="6449291" y="2694709"/>
            <a:ext cx="777934" cy="13923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564582" y="2528455"/>
            <a:ext cx="1053416" cy="8035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517182" y="2424673"/>
            <a:ext cx="710046" cy="387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a:t>
            </a:r>
          </a:p>
        </p:txBody>
      </p:sp>
      <p:cxnSp>
        <p:nvCxnSpPr>
          <p:cNvPr id="21" name="Curved Connector 20"/>
          <p:cNvCxnSpPr>
            <a:endCxn id="2" idx="3"/>
          </p:cNvCxnSpPr>
          <p:nvPr/>
        </p:nvCxnSpPr>
        <p:spPr>
          <a:xfrm rot="10800000" flipV="1">
            <a:off x="3528070" y="2618337"/>
            <a:ext cx="989112" cy="72073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9" idx="3"/>
            <a:endCxn id="16" idx="2"/>
          </p:cNvCxnSpPr>
          <p:nvPr/>
        </p:nvCxnSpPr>
        <p:spPr>
          <a:xfrm>
            <a:off x="5227228" y="2618337"/>
            <a:ext cx="1222063" cy="7725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9" idx="3"/>
            <a:endCxn id="22" idx="0"/>
          </p:cNvCxnSpPr>
          <p:nvPr/>
        </p:nvCxnSpPr>
        <p:spPr>
          <a:xfrm flipV="1">
            <a:off x="5227228" y="2528455"/>
            <a:ext cx="2864062" cy="89882"/>
          </a:xfrm>
          <a:prstGeom prst="curvedConnector4">
            <a:avLst>
              <a:gd name="adj1" fmla="val 40805"/>
              <a:gd name="adj2" fmla="val 46979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4463934" y="4190882"/>
            <a:ext cx="810843" cy="4329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Labels</a:t>
            </a:r>
          </a:p>
        </p:txBody>
      </p:sp>
      <p:cxnSp>
        <p:nvCxnSpPr>
          <p:cNvPr id="29" name="Curved Connector 28"/>
          <p:cNvCxnSpPr>
            <a:stCxn id="27" idx="1"/>
            <a:endCxn id="3" idx="3"/>
          </p:cNvCxnSpPr>
          <p:nvPr/>
        </p:nvCxnSpPr>
        <p:spPr>
          <a:xfrm rot="10800000" flipV="1">
            <a:off x="2751172" y="4407359"/>
            <a:ext cx="1712763" cy="1"/>
          </a:xfrm>
          <a:prstGeom prst="curved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3" name="Curved Connector 32"/>
          <p:cNvCxnSpPr>
            <a:stCxn id="27" idx="3"/>
            <a:endCxn id="12" idx="0"/>
          </p:cNvCxnSpPr>
          <p:nvPr/>
        </p:nvCxnSpPr>
        <p:spPr>
          <a:xfrm flipV="1">
            <a:off x="5274777" y="4253473"/>
            <a:ext cx="2739261" cy="153887"/>
          </a:xfrm>
          <a:prstGeom prst="curvedConnector4">
            <a:avLst>
              <a:gd name="adj1" fmla="val 36890"/>
              <a:gd name="adj2" fmla="val 289224"/>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5" name="Curved Connector 34"/>
          <p:cNvCxnSpPr>
            <a:stCxn id="27" idx="3"/>
            <a:endCxn id="18" idx="2"/>
          </p:cNvCxnSpPr>
          <p:nvPr/>
        </p:nvCxnSpPr>
        <p:spPr>
          <a:xfrm>
            <a:off x="5274777" y="4407360"/>
            <a:ext cx="2739261" cy="390213"/>
          </a:xfrm>
          <a:prstGeom prst="curvedConnector4">
            <a:avLst>
              <a:gd name="adj1" fmla="val 36890"/>
              <a:gd name="adj2" fmla="val 158583"/>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68894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6" name="Oval 5"/>
          <p:cNvSpPr/>
          <p:nvPr/>
        </p:nvSpPr>
        <p:spPr>
          <a:xfrm>
            <a:off x="3383280" y="2044380"/>
            <a:ext cx="2834640" cy="28346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Dataset</a:t>
            </a:r>
            <a:r>
              <a:rPr lang="en-US" sz="1800" dirty="0">
                <a:latin typeface="Roboto"/>
                <a:ea typeface="Roboto"/>
                <a:cs typeface="Roboto"/>
                <a:sym typeface="Roboto"/>
              </a:rPr>
              <a:t>: A collection of data and corresponding labels when applicable</a:t>
            </a: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Terminology</a:t>
            </a:r>
            <a:endParaRPr lang="en-US" sz="3600" b="1">
              <a:latin typeface="Roboto"/>
              <a:ea typeface="Roboto"/>
              <a:cs typeface="Roboto"/>
              <a:sym typeface="Roboto"/>
            </a:endParaRPr>
          </a:p>
        </p:txBody>
      </p:sp>
      <p:sp>
        <p:nvSpPr>
          <p:cNvPr id="188" name="Google Shape;188;p26"/>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TextBox 9"/>
          <p:cNvSpPr txBox="1"/>
          <p:nvPr/>
        </p:nvSpPr>
        <p:spPr>
          <a:xfrm>
            <a:off x="6754091" y="2090100"/>
            <a:ext cx="1676400" cy="307777"/>
          </a:xfrm>
          <a:prstGeom prst="rect">
            <a:avLst/>
          </a:prstGeom>
          <a:noFill/>
        </p:spPr>
        <p:txBody>
          <a:bodyPr wrap="square" rtlCol="0">
            <a:spAutoFit/>
          </a:bodyPr>
          <a:lstStyle/>
          <a:p>
            <a:r>
              <a:rPr lang="en-US">
                <a:solidFill>
                  <a:schemeClr val="accent5"/>
                </a:solidFill>
              </a:rPr>
              <a:t>Dataset</a:t>
            </a:r>
          </a:p>
        </p:txBody>
      </p:sp>
    </p:spTree>
    <p:extLst>
      <p:ext uri="{BB962C8B-B14F-4D97-AF65-F5344CB8AC3E}">
        <p14:creationId xmlns:p14="http://schemas.microsoft.com/office/powerpoint/2010/main" val="4053767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6" name="Oval 5"/>
          <p:cNvSpPr/>
          <p:nvPr/>
        </p:nvSpPr>
        <p:spPr>
          <a:xfrm>
            <a:off x="3383280" y="2044380"/>
            <a:ext cx="2834640" cy="28346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Training Dataset</a:t>
            </a:r>
            <a:r>
              <a:rPr lang="en-US" sz="1800" dirty="0">
                <a:latin typeface="Roboto"/>
                <a:ea typeface="Roboto"/>
                <a:cs typeface="Roboto"/>
                <a:sym typeface="Roboto"/>
              </a:rPr>
              <a:t>: A subset of the dataset. The training dataset is used to adjust the weights in the network and is usually a large portion of the dataset, 70 to 80%</a:t>
            </a: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Terminology</a:t>
            </a:r>
            <a:endParaRPr lang="en-US" sz="3600" b="1">
              <a:latin typeface="Roboto"/>
              <a:ea typeface="Roboto"/>
              <a:cs typeface="Roboto"/>
              <a:sym typeface="Roboto"/>
            </a:endParaRPr>
          </a:p>
        </p:txBody>
      </p:sp>
      <p:sp>
        <p:nvSpPr>
          <p:cNvPr id="188" name="Google Shape;188;p26"/>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 name="Pie 3"/>
          <p:cNvSpPr/>
          <p:nvPr/>
        </p:nvSpPr>
        <p:spPr>
          <a:xfrm>
            <a:off x="3429000" y="2090100"/>
            <a:ext cx="2743200" cy="2743200"/>
          </a:xfrm>
          <a:prstGeom prst="pie">
            <a:avLst>
              <a:gd name="adj1" fmla="val 2657138"/>
              <a:gd name="adj2" fmla="val 1620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6754091" y="2090100"/>
            <a:ext cx="1676400" cy="523220"/>
          </a:xfrm>
          <a:prstGeom prst="rect">
            <a:avLst/>
          </a:prstGeom>
          <a:noFill/>
        </p:spPr>
        <p:txBody>
          <a:bodyPr wrap="square" rtlCol="0">
            <a:spAutoFit/>
          </a:bodyPr>
          <a:lstStyle/>
          <a:p>
            <a:r>
              <a:rPr lang="en-US">
                <a:solidFill>
                  <a:schemeClr val="accent5"/>
                </a:solidFill>
              </a:rPr>
              <a:t>Dataset</a:t>
            </a:r>
          </a:p>
          <a:p>
            <a:r>
              <a:rPr lang="en-US">
                <a:solidFill>
                  <a:schemeClr val="accent4"/>
                </a:solidFill>
              </a:rPr>
              <a:t>Training Dataset</a:t>
            </a:r>
          </a:p>
        </p:txBody>
      </p:sp>
    </p:spTree>
    <p:extLst>
      <p:ext uri="{BB962C8B-B14F-4D97-AF65-F5344CB8AC3E}">
        <p14:creationId xmlns:p14="http://schemas.microsoft.com/office/powerpoint/2010/main" val="3413104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0" name="Oval 9"/>
          <p:cNvSpPr/>
          <p:nvPr/>
        </p:nvSpPr>
        <p:spPr>
          <a:xfrm>
            <a:off x="3383280" y="2044380"/>
            <a:ext cx="2834640" cy="28346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Validation Dataset</a:t>
            </a:r>
            <a:r>
              <a:rPr lang="en-US" sz="1800" dirty="0">
                <a:latin typeface="Roboto"/>
                <a:ea typeface="Roboto"/>
                <a:cs typeface="Roboto"/>
                <a:sym typeface="Roboto"/>
              </a:rPr>
              <a:t>: A subset of the dataset. The validation dataset is used during training to constrain weights, prevent </a:t>
            </a:r>
            <a:r>
              <a:rPr lang="en-US" sz="1800" dirty="0" err="1">
                <a:latin typeface="Roboto"/>
                <a:ea typeface="Roboto"/>
                <a:cs typeface="Roboto"/>
                <a:sym typeface="Roboto"/>
              </a:rPr>
              <a:t>overfit</a:t>
            </a:r>
            <a:r>
              <a:rPr lang="en-US" sz="1800" dirty="0">
                <a:latin typeface="Roboto"/>
                <a:ea typeface="Roboto"/>
                <a:cs typeface="Roboto"/>
                <a:sym typeface="Roboto"/>
              </a:rPr>
              <a:t>, and to demonstrate the network is learning. This dataset is not required to train but can provide useful insight into how well the network is suited to the problem, 10 to 20%</a:t>
            </a: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Terminology</a:t>
            </a:r>
            <a:endParaRPr lang="en-US" sz="3600" b="1">
              <a:latin typeface="Roboto"/>
              <a:ea typeface="Roboto"/>
              <a:cs typeface="Roboto"/>
              <a:sym typeface="Roboto"/>
            </a:endParaRPr>
          </a:p>
        </p:txBody>
      </p:sp>
      <p:sp>
        <p:nvSpPr>
          <p:cNvPr id="188" name="Google Shape;188;p26"/>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 name="Pie 6"/>
          <p:cNvSpPr/>
          <p:nvPr/>
        </p:nvSpPr>
        <p:spPr>
          <a:xfrm>
            <a:off x="3429000" y="2090100"/>
            <a:ext cx="2743200" cy="2743200"/>
          </a:xfrm>
          <a:prstGeom prst="pie">
            <a:avLst>
              <a:gd name="adj1" fmla="val 2657138"/>
              <a:gd name="adj2" fmla="val 1620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 name="Pie 1"/>
          <p:cNvSpPr/>
          <p:nvPr/>
        </p:nvSpPr>
        <p:spPr>
          <a:xfrm>
            <a:off x="3429000" y="2090100"/>
            <a:ext cx="2743200" cy="2743200"/>
          </a:xfrm>
          <a:prstGeom prst="pie">
            <a:avLst>
              <a:gd name="adj1" fmla="val 17800910"/>
              <a:gd name="adj2" fmla="val 265725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754091" y="2090100"/>
            <a:ext cx="1676400" cy="738664"/>
          </a:xfrm>
          <a:prstGeom prst="rect">
            <a:avLst/>
          </a:prstGeom>
          <a:noFill/>
        </p:spPr>
        <p:txBody>
          <a:bodyPr wrap="square" rtlCol="0">
            <a:spAutoFit/>
          </a:bodyPr>
          <a:lstStyle/>
          <a:p>
            <a:r>
              <a:rPr lang="en-US">
                <a:solidFill>
                  <a:schemeClr val="accent5"/>
                </a:solidFill>
              </a:rPr>
              <a:t>Dataset</a:t>
            </a:r>
          </a:p>
          <a:p>
            <a:r>
              <a:rPr lang="en-US">
                <a:solidFill>
                  <a:schemeClr val="accent4"/>
                </a:solidFill>
              </a:rPr>
              <a:t>Training Dataset</a:t>
            </a:r>
          </a:p>
          <a:p>
            <a:r>
              <a:rPr lang="en-US">
                <a:solidFill>
                  <a:schemeClr val="accent3"/>
                </a:solidFill>
              </a:rPr>
              <a:t>Validation Dataset</a:t>
            </a:r>
          </a:p>
        </p:txBody>
      </p:sp>
    </p:spTree>
    <p:extLst>
      <p:ext uri="{BB962C8B-B14F-4D97-AF65-F5344CB8AC3E}">
        <p14:creationId xmlns:p14="http://schemas.microsoft.com/office/powerpoint/2010/main" val="3766949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0" name="Oval 9"/>
          <p:cNvSpPr/>
          <p:nvPr/>
        </p:nvSpPr>
        <p:spPr>
          <a:xfrm>
            <a:off x="3383280" y="2044380"/>
            <a:ext cx="2834640" cy="28346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6"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Test Dataset</a:t>
            </a:r>
            <a:r>
              <a:rPr lang="en-US" sz="1800" dirty="0">
                <a:latin typeface="Roboto"/>
                <a:ea typeface="Roboto"/>
                <a:cs typeface="Roboto"/>
                <a:sym typeface="Roboto"/>
              </a:rPr>
              <a:t>: A small subset of the dataset. The test dataset is used after training to demonstrate the performance of the network, 10 to 20%</a:t>
            </a:r>
            <a:endParaRPr lang="en-US" sz="1800" b="1" dirty="0">
              <a:latin typeface="Roboto"/>
              <a:ea typeface="Roboto"/>
              <a:cs typeface="Roboto"/>
              <a:sym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Terminology</a:t>
            </a:r>
            <a:endParaRPr lang="en-US" sz="3600" b="1">
              <a:latin typeface="Roboto"/>
              <a:ea typeface="Roboto"/>
              <a:cs typeface="Roboto"/>
              <a:sym typeface="Roboto"/>
            </a:endParaRPr>
          </a:p>
        </p:txBody>
      </p:sp>
      <p:sp>
        <p:nvSpPr>
          <p:cNvPr id="188" name="Google Shape;188;p26"/>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 name="Pie 5"/>
          <p:cNvSpPr/>
          <p:nvPr/>
        </p:nvSpPr>
        <p:spPr>
          <a:xfrm>
            <a:off x="3429000" y="2090100"/>
            <a:ext cx="2743200" cy="2743200"/>
          </a:xfrm>
          <a:prstGeom prst="pie">
            <a:avLst>
              <a:gd name="adj1" fmla="val 2657138"/>
              <a:gd name="adj2" fmla="val 1620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7" name="Pie 6"/>
          <p:cNvSpPr/>
          <p:nvPr/>
        </p:nvSpPr>
        <p:spPr>
          <a:xfrm>
            <a:off x="3429000" y="2090100"/>
            <a:ext cx="2743200" cy="2743200"/>
          </a:xfrm>
          <a:prstGeom prst="pie">
            <a:avLst>
              <a:gd name="adj1" fmla="val 17800910"/>
              <a:gd name="adj2" fmla="val 265725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2" name="Pie 1"/>
          <p:cNvSpPr/>
          <p:nvPr/>
        </p:nvSpPr>
        <p:spPr>
          <a:xfrm>
            <a:off x="3429000" y="2090100"/>
            <a:ext cx="2743200" cy="2743200"/>
          </a:xfrm>
          <a:prstGeom prst="pie">
            <a:avLst>
              <a:gd name="adj1" fmla="val 16200000"/>
              <a:gd name="adj2" fmla="val 177858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754091" y="2090100"/>
            <a:ext cx="1676400" cy="954107"/>
          </a:xfrm>
          <a:prstGeom prst="rect">
            <a:avLst/>
          </a:prstGeom>
          <a:noFill/>
        </p:spPr>
        <p:txBody>
          <a:bodyPr wrap="square" rtlCol="0">
            <a:spAutoFit/>
          </a:bodyPr>
          <a:lstStyle/>
          <a:p>
            <a:r>
              <a:rPr lang="en-US">
                <a:solidFill>
                  <a:schemeClr val="accent5"/>
                </a:solidFill>
              </a:rPr>
              <a:t>Dataset</a:t>
            </a:r>
          </a:p>
          <a:p>
            <a:r>
              <a:rPr lang="en-US">
                <a:solidFill>
                  <a:schemeClr val="accent4"/>
                </a:solidFill>
              </a:rPr>
              <a:t>Training Dataset</a:t>
            </a:r>
          </a:p>
          <a:p>
            <a:r>
              <a:rPr lang="en-US">
                <a:solidFill>
                  <a:schemeClr val="accent3"/>
                </a:solidFill>
              </a:rPr>
              <a:t>Validation Dataset</a:t>
            </a:r>
          </a:p>
          <a:p>
            <a:r>
              <a:rPr lang="en-US">
                <a:solidFill>
                  <a:schemeClr val="accent1"/>
                </a:solidFill>
              </a:rPr>
              <a:t>Testing Dataset</a:t>
            </a:r>
          </a:p>
        </p:txBody>
      </p:sp>
    </p:spTree>
    <p:extLst>
      <p:ext uri="{BB962C8B-B14F-4D97-AF65-F5344CB8AC3E}">
        <p14:creationId xmlns:p14="http://schemas.microsoft.com/office/powerpoint/2010/main" val="1326952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883734"/>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Underfit:</a:t>
            </a:r>
            <a:r>
              <a:rPr lang="en-US" sz="1800" dirty="0">
                <a:latin typeface="Roboto"/>
                <a:ea typeface="Roboto"/>
                <a:cs typeface="Roboto"/>
                <a:sym typeface="Roboto"/>
              </a:rPr>
              <a:t> When the model is not complex enough to learn the necessary information from the data. Characterized by high training and validation loss</a:t>
            </a:r>
            <a:endParaRPr lang="en-US" sz="1800" dirty="0">
              <a:latin typeface="Roboto"/>
              <a:ea typeface="Roboto"/>
              <a:cs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Terminology</a:t>
            </a:r>
            <a:endParaRPr lang="en-US" sz="3600" b="1">
              <a:latin typeface="Roboto"/>
              <a:ea typeface="Roboto"/>
              <a:cs typeface="Roboto"/>
              <a:sym typeface="Roboto"/>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874" y="1798134"/>
            <a:ext cx="6407451" cy="3206774"/>
          </a:xfrm>
          <a:prstGeom prst="rect">
            <a:avLst/>
          </a:prstGeom>
        </p:spPr>
      </p:pic>
    </p:spTree>
    <p:extLst>
      <p:ext uri="{BB962C8B-B14F-4D97-AF65-F5344CB8AC3E}">
        <p14:creationId xmlns:p14="http://schemas.microsoft.com/office/powerpoint/2010/main" val="2733234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p:nvPr/>
        </p:nvSpPr>
        <p:spPr>
          <a:xfrm>
            <a:off x="685800" y="914400"/>
            <a:ext cx="8229600" cy="883734"/>
          </a:xfrm>
          <a:prstGeom prst="rect">
            <a:avLst/>
          </a:prstGeom>
          <a:noFill/>
          <a:ln>
            <a:noFill/>
          </a:ln>
        </p:spPr>
        <p:txBody>
          <a:bodyPr spcFirstLastPara="1" wrap="square" lIns="0" tIns="0" rIns="0" bIns="0" anchor="t" anchorCtr="0">
            <a:noAutofit/>
          </a:bodyPr>
          <a:lstStyle/>
          <a:p>
            <a:pPr marL="457200" indent="-342900">
              <a:spcAft>
                <a:spcPts val="600"/>
              </a:spcAft>
              <a:buSzPts val="1800"/>
              <a:buFont typeface="Roboto"/>
              <a:buChar char="●"/>
            </a:pPr>
            <a:r>
              <a:rPr lang="en-US" sz="1800" b="1" dirty="0">
                <a:latin typeface="Roboto"/>
                <a:ea typeface="Roboto"/>
                <a:cs typeface="Roboto"/>
                <a:sym typeface="Roboto"/>
              </a:rPr>
              <a:t>Overfit:</a:t>
            </a:r>
            <a:r>
              <a:rPr lang="en-US" sz="1800" dirty="0">
                <a:latin typeface="Roboto"/>
                <a:ea typeface="Roboto"/>
                <a:cs typeface="Roboto"/>
                <a:sym typeface="Roboto"/>
              </a:rPr>
              <a:t> When the model is trained long enough to memorize the training dataset. Characterized by training and validation loss or accuracy divergence</a:t>
            </a:r>
            <a:endParaRPr lang="en-US" sz="1800" b="1" dirty="0">
              <a:latin typeface="Roboto"/>
              <a:ea typeface="Roboto"/>
              <a:cs typeface="Roboto"/>
            </a:endParaRPr>
          </a:p>
        </p:txBody>
      </p:sp>
      <p:sp>
        <p:nvSpPr>
          <p:cNvPr id="187" name="Google Shape;187;p26"/>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lvl="0" algn="ctr"/>
            <a:r>
              <a:rPr lang="en-US" sz="3600">
                <a:latin typeface="Roboto"/>
                <a:ea typeface="Roboto"/>
                <a:cs typeface="Roboto"/>
                <a:sym typeface="Roboto"/>
              </a:rPr>
              <a:t>Terminology</a:t>
            </a:r>
            <a:endParaRPr lang="en-US" sz="3600" b="1">
              <a:latin typeface="Roboto"/>
              <a:ea typeface="Roboto"/>
              <a:cs typeface="Roboto"/>
              <a:sym typeface="Roboto"/>
            </a:endParaRPr>
          </a:p>
        </p:txBody>
      </p:sp>
      <p:sp>
        <p:nvSpPr>
          <p:cNvPr id="189" name="Google Shape;189;p26"/>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874" y="1798134"/>
            <a:ext cx="6407451" cy="3206774"/>
          </a:xfrm>
          <a:prstGeom prst="rect">
            <a:avLst/>
          </a:prstGeom>
        </p:spPr>
      </p:pic>
    </p:spTree>
    <p:extLst>
      <p:ext uri="{BB962C8B-B14F-4D97-AF65-F5344CB8AC3E}">
        <p14:creationId xmlns:p14="http://schemas.microsoft.com/office/powerpoint/2010/main" val="3532269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2"/>
          <p:cNvSpPr/>
          <p:nvPr/>
        </p:nvSpPr>
        <p:spPr>
          <a:xfrm>
            <a:off x="0" y="0"/>
            <a:ext cx="9144000" cy="914400"/>
          </a:xfrm>
          <a:prstGeom prst="rect">
            <a:avLst/>
          </a:prstGeom>
          <a:gradFill>
            <a:gsLst>
              <a:gs pos="0">
                <a:srgbClr val="876BAF"/>
              </a:gs>
              <a:gs pos="100000">
                <a:srgbClr val="26BDC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2"/>
          <p:cNvSpPr txBox="1"/>
          <p:nvPr/>
        </p:nvSpPr>
        <p:spPr>
          <a:xfrm>
            <a:off x="0" y="0"/>
            <a:ext cx="91440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4800">
                <a:solidFill>
                  <a:srgbClr val="FFFFFF"/>
                </a:solidFill>
                <a:latin typeface="Rubik Medium"/>
                <a:ea typeface="Rubik Medium"/>
                <a:cs typeface="Rubik Medium"/>
                <a:sym typeface="Rubik Medium"/>
              </a:rPr>
              <a:t>Check for Understanding</a:t>
            </a:r>
            <a:endParaRPr sz="4800">
              <a:solidFill>
                <a:srgbClr val="FFFFFF"/>
              </a:solidFill>
              <a:latin typeface="Rubik Medium"/>
              <a:ea typeface="Rubik Medium"/>
              <a:cs typeface="Rubik Medium"/>
              <a:sym typeface="Rubik Medium"/>
            </a:endParaRPr>
          </a:p>
        </p:txBody>
      </p:sp>
      <p:sp>
        <p:nvSpPr>
          <p:cNvPr id="381" name="Google Shape;381;p42"/>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
        <p:nvSpPr>
          <p:cNvPr id="6" name="Google Shape;380;p42"/>
          <p:cNvSpPr txBox="1"/>
          <p:nvPr/>
        </p:nvSpPr>
        <p:spPr>
          <a:xfrm>
            <a:off x="457200" y="1143000"/>
            <a:ext cx="8229600" cy="251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b="1">
                <a:latin typeface="Roboto"/>
                <a:ea typeface="Roboto"/>
                <a:cs typeface="Roboto"/>
                <a:sym typeface="Roboto"/>
              </a:rPr>
              <a:t>Can you answer these questions?</a:t>
            </a:r>
          </a:p>
          <a:p>
            <a:pPr marL="457200" indent="-355600">
              <a:spcBef>
                <a:spcPts val="1000"/>
              </a:spcBef>
              <a:buSzPts val="2000"/>
              <a:buFont typeface="Roboto"/>
              <a:buChar char="●"/>
            </a:pPr>
            <a:r>
              <a:rPr lang="en-US" sz="2000">
                <a:latin typeface="Roboto"/>
                <a:ea typeface="Roboto"/>
                <a:cs typeface="Roboto"/>
                <a:sym typeface="Roboto"/>
              </a:rPr>
              <a:t>What is neural network training?</a:t>
            </a:r>
            <a:endParaRPr lang="en" sz="2000">
              <a:latin typeface="Roboto"/>
              <a:ea typeface="Roboto"/>
              <a:cs typeface="Roboto"/>
              <a:sym typeface="Roboto"/>
            </a:endParaRPr>
          </a:p>
          <a:p>
            <a:pPr marL="457200" lvl="0" indent="-355600" algn="l" rtl="0">
              <a:spcBef>
                <a:spcPts val="1000"/>
              </a:spcBef>
              <a:spcAft>
                <a:spcPts val="0"/>
              </a:spcAft>
              <a:buSzPts val="2000"/>
              <a:buFont typeface="Roboto"/>
              <a:buChar char="●"/>
            </a:pPr>
            <a:r>
              <a:rPr lang="en" sz="2000">
                <a:latin typeface="Roboto"/>
                <a:ea typeface="Roboto"/>
                <a:cs typeface="Roboto"/>
                <a:sym typeface="Roboto"/>
              </a:rPr>
              <a:t>How does neural network training work?</a:t>
            </a:r>
          </a:p>
          <a:p>
            <a:pPr marL="457200" lvl="0" indent="-355600" algn="l" rtl="0">
              <a:spcBef>
                <a:spcPts val="1000"/>
              </a:spcBef>
              <a:spcAft>
                <a:spcPts val="0"/>
              </a:spcAft>
              <a:buSzPts val="2000"/>
              <a:buFont typeface="Roboto"/>
              <a:buChar char="●"/>
            </a:pPr>
            <a:r>
              <a:rPr lang="en" sz="2000">
                <a:latin typeface="Roboto"/>
                <a:ea typeface="Roboto"/>
                <a:cs typeface="Roboto"/>
                <a:sym typeface="Roboto"/>
              </a:rPr>
              <a:t>What is each of the following datasets used for?</a:t>
            </a:r>
            <a:endParaRPr sz="2000">
              <a:latin typeface="Roboto"/>
              <a:ea typeface="Roboto"/>
              <a:cs typeface="Roboto"/>
              <a:sym typeface="Roboto"/>
            </a:endParaRPr>
          </a:p>
          <a:p>
            <a:pPr marL="914400" lvl="1" indent="-355600" algn="l" rtl="0">
              <a:spcBef>
                <a:spcPts val="1000"/>
              </a:spcBef>
              <a:spcAft>
                <a:spcPts val="0"/>
              </a:spcAft>
              <a:buSzPts val="2000"/>
              <a:buFont typeface="Roboto"/>
              <a:buChar char="○"/>
            </a:pPr>
            <a:r>
              <a:rPr lang="en-US" sz="2000">
                <a:latin typeface="Roboto"/>
                <a:ea typeface="Roboto"/>
                <a:cs typeface="Roboto"/>
                <a:sym typeface="Roboto"/>
              </a:rPr>
              <a:t>T</a:t>
            </a:r>
            <a:r>
              <a:rPr lang="en" sz="2000">
                <a:latin typeface="Roboto"/>
                <a:ea typeface="Roboto"/>
                <a:cs typeface="Roboto"/>
                <a:sym typeface="Roboto"/>
              </a:rPr>
              <a:t>raining dataset</a:t>
            </a:r>
            <a:endParaRPr sz="2000">
              <a:latin typeface="Roboto"/>
              <a:ea typeface="Roboto"/>
              <a:cs typeface="Roboto"/>
              <a:sym typeface="Roboto"/>
            </a:endParaRPr>
          </a:p>
          <a:p>
            <a:pPr marL="914400" lvl="1" indent="-355600" algn="l" rtl="0">
              <a:spcBef>
                <a:spcPts val="1000"/>
              </a:spcBef>
              <a:spcAft>
                <a:spcPts val="0"/>
              </a:spcAft>
              <a:buSzPts val="2000"/>
              <a:buFont typeface="Roboto"/>
              <a:buChar char="○"/>
            </a:pPr>
            <a:r>
              <a:rPr lang="en-US" sz="2000">
                <a:latin typeface="Roboto"/>
                <a:ea typeface="Roboto"/>
                <a:cs typeface="Roboto"/>
                <a:sym typeface="Roboto"/>
              </a:rPr>
              <a:t>V</a:t>
            </a:r>
            <a:r>
              <a:rPr lang="en" sz="2000">
                <a:latin typeface="Roboto"/>
                <a:ea typeface="Roboto"/>
                <a:cs typeface="Roboto"/>
                <a:sym typeface="Roboto"/>
              </a:rPr>
              <a:t>alidation dataset</a:t>
            </a:r>
            <a:endParaRPr sz="2000">
              <a:latin typeface="Roboto"/>
              <a:ea typeface="Roboto"/>
              <a:cs typeface="Roboto"/>
              <a:sym typeface="Roboto"/>
            </a:endParaRPr>
          </a:p>
          <a:p>
            <a:pPr marL="914400" lvl="1" indent="-355600" algn="l" rtl="0">
              <a:spcBef>
                <a:spcPts val="1000"/>
              </a:spcBef>
              <a:spcAft>
                <a:spcPts val="0"/>
              </a:spcAft>
              <a:buSzPts val="2000"/>
              <a:buFont typeface="Roboto"/>
              <a:buChar char="○"/>
            </a:pPr>
            <a:r>
              <a:rPr lang="en" sz="2000">
                <a:latin typeface="Roboto"/>
                <a:ea typeface="Roboto"/>
                <a:cs typeface="Roboto"/>
                <a:sym typeface="Roboto"/>
              </a:rPr>
              <a:t>Test dataset</a:t>
            </a:r>
            <a:endParaRPr sz="2000">
              <a:latin typeface="Roboto"/>
              <a:ea typeface="Roboto"/>
              <a:cs typeface="Roboto"/>
              <a:sym typeface="Roboto"/>
            </a:endParaRPr>
          </a:p>
        </p:txBody>
      </p:sp>
    </p:spTree>
    <p:extLst>
      <p:ext uri="{BB962C8B-B14F-4D97-AF65-F5344CB8AC3E}">
        <p14:creationId xmlns:p14="http://schemas.microsoft.com/office/powerpoint/2010/main" val="1390047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F58823"/>
            </a:gs>
            <a:gs pos="100000">
              <a:srgbClr val="EF5757"/>
            </a:gs>
          </a:gsLst>
          <a:lin ang="10800025" scaled="0"/>
        </a:gradFill>
        <a:effectLst/>
      </p:bgPr>
    </p:bg>
    <p:spTree>
      <p:nvGrpSpPr>
        <p:cNvPr id="1" name="Shape 273"/>
        <p:cNvGrpSpPr/>
        <p:nvPr/>
      </p:nvGrpSpPr>
      <p:grpSpPr>
        <a:xfrm>
          <a:off x="0" y="0"/>
          <a:ext cx="0" cy="0"/>
          <a:chOff x="0" y="0"/>
          <a:chExt cx="0" cy="0"/>
        </a:xfrm>
      </p:grpSpPr>
      <p:sp>
        <p:nvSpPr>
          <p:cNvPr id="274" name="Google Shape;274;p34"/>
          <p:cNvSpPr txBox="1"/>
          <p:nvPr/>
        </p:nvSpPr>
        <p:spPr>
          <a:xfrm>
            <a:off x="1729500" y="2174400"/>
            <a:ext cx="5685000" cy="794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800">
                <a:solidFill>
                  <a:srgbClr val="FFFFFF"/>
                </a:solidFill>
                <a:latin typeface="Rubik Medium"/>
                <a:ea typeface="Rubik Medium"/>
                <a:cs typeface="Rubik Medium"/>
                <a:sym typeface="Rubik Medium"/>
              </a:rPr>
              <a:t>Activity</a:t>
            </a:r>
            <a:endParaRPr sz="4800">
              <a:solidFill>
                <a:srgbClr val="FFFFFF"/>
              </a:solidFill>
              <a:latin typeface="Rubik Medium"/>
              <a:ea typeface="Rubik Medium"/>
              <a:cs typeface="Rubik Medium"/>
              <a:sym typeface="Rubik Medium"/>
            </a:endParaRPr>
          </a:p>
        </p:txBody>
      </p:sp>
      <p:sp>
        <p:nvSpPr>
          <p:cNvPr id="275" name="Google Shape;275;p34"/>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F3F3F3"/>
              </a:solidFill>
            </a:endParaRPr>
          </a:p>
        </p:txBody>
      </p:sp>
    </p:spTree>
    <p:extLst>
      <p:ext uri="{BB962C8B-B14F-4D97-AF65-F5344CB8AC3E}">
        <p14:creationId xmlns:p14="http://schemas.microsoft.com/office/powerpoint/2010/main" val="2970740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35"/>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3600">
                <a:latin typeface="Rubik Medium"/>
                <a:ea typeface="Rubik Medium"/>
                <a:cs typeface="Rubik Medium"/>
                <a:sym typeface="Rubik Medium"/>
              </a:rPr>
              <a:t>Manual Neural Network</a:t>
            </a:r>
            <a:endParaRPr sz="3600">
              <a:latin typeface="Rubik Medium"/>
              <a:ea typeface="Rubik Medium"/>
              <a:cs typeface="Rubik Medium"/>
              <a:sym typeface="Rubik Medium"/>
            </a:endParaRPr>
          </a:p>
        </p:txBody>
      </p:sp>
      <p:sp>
        <p:nvSpPr>
          <p:cNvPr id="282" name="Google Shape;282;p35"/>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5" name="Group 14"/>
          <p:cNvGrpSpPr/>
          <p:nvPr/>
        </p:nvGrpSpPr>
        <p:grpSpPr>
          <a:xfrm>
            <a:off x="1630920" y="3931920"/>
            <a:ext cx="654489" cy="1040823"/>
            <a:chOff x="7194111" y="3574473"/>
            <a:chExt cx="916617" cy="1371600"/>
          </a:xfrm>
        </p:grpSpPr>
        <p:sp>
          <p:nvSpPr>
            <p:cNvPr id="2" name="Oval 1"/>
            <p:cNvSpPr/>
            <p:nvPr/>
          </p:nvSpPr>
          <p:spPr>
            <a:xfrm>
              <a:off x="7315200" y="3657600"/>
              <a:ext cx="685800" cy="11430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Straight Connector 3"/>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11"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571500" lvl="0" indent="-457200" algn="l" rtl="0">
              <a:spcAft>
                <a:spcPts val="600"/>
              </a:spcAft>
              <a:buSzPts val="1800"/>
              <a:buFont typeface="+mj-lt"/>
              <a:buAutoNum type="arabicPeriod"/>
            </a:pPr>
            <a:r>
              <a:rPr lang="en-US" sz="2000" dirty="0">
                <a:solidFill>
                  <a:schemeClr val="dk1"/>
                </a:solidFill>
                <a:latin typeface="Roboto"/>
                <a:ea typeface="Roboto"/>
                <a:cs typeface="Roboto"/>
                <a:sym typeface="Roboto"/>
              </a:rPr>
              <a:t>Write a number in the range [0-9] in the provided box</a:t>
            </a:r>
          </a:p>
          <a:p>
            <a:pPr marL="571500" lvl="0" indent="-457200" algn="l" rtl="0">
              <a:spcAft>
                <a:spcPts val="600"/>
              </a:spcAft>
              <a:buSzPts val="1800"/>
              <a:buFont typeface="+mj-lt"/>
              <a:buAutoNum type="arabicPeriod"/>
            </a:pPr>
            <a:r>
              <a:rPr lang="en-US" sz="2000" dirty="0">
                <a:solidFill>
                  <a:schemeClr val="dk1"/>
                </a:solidFill>
                <a:latin typeface="Roboto"/>
                <a:ea typeface="Roboto"/>
                <a:cs typeface="Roboto"/>
                <a:sym typeface="Roboto"/>
              </a:rPr>
              <a:t>Compare the shape of your number with the activation chart for layer 1 (</a:t>
            </a:r>
            <a:r>
              <a:rPr lang="en-US" sz="2000" b="1" dirty="0">
                <a:solidFill>
                  <a:schemeClr val="dk1"/>
                </a:solidFill>
                <a:latin typeface="Roboto"/>
                <a:ea typeface="Roboto"/>
                <a:cs typeface="Roboto"/>
                <a:sym typeface="Roboto"/>
              </a:rPr>
              <a:t>Input Layer</a:t>
            </a:r>
            <a:r>
              <a:rPr lang="en-US" sz="2000" dirty="0">
                <a:solidFill>
                  <a:schemeClr val="dk1"/>
                </a:solidFill>
                <a:latin typeface="Roboto"/>
                <a:ea typeface="Roboto"/>
                <a:cs typeface="Roboto"/>
                <a:sym typeface="Roboto"/>
              </a:rPr>
              <a:t>) of the </a:t>
            </a:r>
            <a:r>
              <a:rPr lang="en-US" sz="2000" b="1" dirty="0">
                <a:solidFill>
                  <a:schemeClr val="dk1"/>
                </a:solidFill>
                <a:latin typeface="Roboto"/>
                <a:ea typeface="Roboto"/>
                <a:cs typeface="Roboto"/>
                <a:sym typeface="Roboto"/>
              </a:rPr>
              <a:t>neural network. </a:t>
            </a:r>
            <a:r>
              <a:rPr lang="en-US" sz="2000" dirty="0">
                <a:solidFill>
                  <a:schemeClr val="dk1"/>
                </a:solidFill>
                <a:latin typeface="Roboto"/>
                <a:ea typeface="Roboto"/>
                <a:cs typeface="Roboto"/>
                <a:sym typeface="Roboto"/>
              </a:rPr>
              <a:t>If the shape is present (or closely present) in your number, mark that </a:t>
            </a:r>
            <a:r>
              <a:rPr lang="en-US" sz="2000" b="1" dirty="0">
                <a:solidFill>
                  <a:schemeClr val="dk1"/>
                </a:solidFill>
                <a:latin typeface="Roboto"/>
                <a:ea typeface="Roboto"/>
                <a:cs typeface="Roboto"/>
                <a:sym typeface="Roboto"/>
              </a:rPr>
              <a:t>neuron </a:t>
            </a:r>
            <a:r>
              <a:rPr lang="en-US" sz="2000" dirty="0">
                <a:solidFill>
                  <a:schemeClr val="dk1"/>
                </a:solidFill>
                <a:latin typeface="Roboto"/>
                <a:ea typeface="Roboto"/>
                <a:cs typeface="Roboto"/>
                <a:sym typeface="Roboto"/>
              </a:rPr>
              <a:t>as activated</a:t>
            </a:r>
          </a:p>
          <a:p>
            <a:pPr marL="571500" lvl="0" indent="-457200" algn="l" rtl="0">
              <a:spcAft>
                <a:spcPts val="600"/>
              </a:spcAft>
              <a:buSzPts val="1800"/>
              <a:buFont typeface="+mj-lt"/>
              <a:buAutoNum type="arabicPeriod"/>
            </a:pPr>
            <a:r>
              <a:rPr lang="en-US" sz="2000" dirty="0">
                <a:solidFill>
                  <a:schemeClr val="dk1"/>
                </a:solidFill>
                <a:latin typeface="Roboto"/>
                <a:ea typeface="Roboto"/>
                <a:cs typeface="Roboto"/>
                <a:sym typeface="Roboto"/>
              </a:rPr>
              <a:t>Compare your list of activated </a:t>
            </a:r>
            <a:r>
              <a:rPr lang="en-US" sz="2000" b="1" dirty="0">
                <a:solidFill>
                  <a:schemeClr val="dk1"/>
                </a:solidFill>
                <a:latin typeface="Roboto"/>
                <a:ea typeface="Roboto"/>
                <a:cs typeface="Roboto"/>
                <a:sym typeface="Roboto"/>
              </a:rPr>
              <a:t>neurons </a:t>
            </a:r>
            <a:r>
              <a:rPr lang="en-US" sz="2000" dirty="0">
                <a:solidFill>
                  <a:schemeClr val="dk1"/>
                </a:solidFill>
                <a:latin typeface="Roboto"/>
                <a:ea typeface="Roboto"/>
                <a:cs typeface="Roboto"/>
                <a:sym typeface="Roboto"/>
              </a:rPr>
              <a:t>for layer 1 (</a:t>
            </a:r>
            <a:r>
              <a:rPr lang="en-US" sz="2000" b="1" dirty="0">
                <a:solidFill>
                  <a:schemeClr val="dk1"/>
                </a:solidFill>
                <a:latin typeface="Roboto"/>
                <a:ea typeface="Roboto"/>
                <a:cs typeface="Roboto"/>
                <a:sym typeface="Roboto"/>
              </a:rPr>
              <a:t>Input Layer</a:t>
            </a:r>
            <a:r>
              <a:rPr lang="en-US" sz="2000" dirty="0">
                <a:solidFill>
                  <a:schemeClr val="dk1"/>
                </a:solidFill>
                <a:latin typeface="Roboto"/>
                <a:ea typeface="Roboto"/>
                <a:cs typeface="Roboto"/>
                <a:sym typeface="Roboto"/>
              </a:rPr>
              <a:t>)</a:t>
            </a:r>
            <a:r>
              <a:rPr lang="en-US" sz="2000" b="1" dirty="0">
                <a:solidFill>
                  <a:schemeClr val="dk1"/>
                </a:solidFill>
                <a:latin typeface="Roboto"/>
                <a:ea typeface="Roboto"/>
                <a:cs typeface="Roboto"/>
                <a:sym typeface="Roboto"/>
              </a:rPr>
              <a:t> </a:t>
            </a:r>
            <a:r>
              <a:rPr lang="en-US" sz="2000" dirty="0">
                <a:solidFill>
                  <a:schemeClr val="dk1"/>
                </a:solidFill>
                <a:latin typeface="Roboto"/>
                <a:ea typeface="Roboto"/>
                <a:cs typeface="Roboto"/>
                <a:sym typeface="Roboto"/>
              </a:rPr>
              <a:t>with the requirements for activation in layer 2</a:t>
            </a:r>
          </a:p>
          <a:p>
            <a:pPr marL="571500" lvl="0" indent="-457200" algn="l" rtl="0">
              <a:spcAft>
                <a:spcPts val="600"/>
              </a:spcAft>
              <a:buSzPts val="1800"/>
              <a:buFont typeface="+mj-lt"/>
              <a:buAutoNum type="arabicPeriod"/>
            </a:pPr>
            <a:r>
              <a:rPr lang="en-US" sz="2000" dirty="0">
                <a:solidFill>
                  <a:schemeClr val="dk1"/>
                </a:solidFill>
                <a:latin typeface="Roboto"/>
                <a:ea typeface="Roboto"/>
                <a:cs typeface="Roboto"/>
                <a:sym typeface="Roboto"/>
              </a:rPr>
              <a:t>Compare your list of activated </a:t>
            </a:r>
            <a:r>
              <a:rPr lang="en-US" sz="2000" b="1" dirty="0">
                <a:solidFill>
                  <a:schemeClr val="dk1"/>
                </a:solidFill>
                <a:latin typeface="Roboto"/>
                <a:ea typeface="Roboto"/>
                <a:cs typeface="Roboto"/>
                <a:sym typeface="Roboto"/>
              </a:rPr>
              <a:t>neurons </a:t>
            </a:r>
            <a:r>
              <a:rPr lang="en-US" sz="2000" dirty="0">
                <a:solidFill>
                  <a:schemeClr val="dk1"/>
                </a:solidFill>
                <a:latin typeface="Roboto"/>
                <a:ea typeface="Roboto"/>
                <a:cs typeface="Roboto"/>
                <a:sym typeface="Roboto"/>
              </a:rPr>
              <a:t>for layer 2 (</a:t>
            </a:r>
            <a:r>
              <a:rPr lang="en-US" sz="2000" b="1" dirty="0">
                <a:solidFill>
                  <a:schemeClr val="dk1"/>
                </a:solidFill>
                <a:latin typeface="Roboto"/>
                <a:ea typeface="Roboto"/>
                <a:cs typeface="Roboto"/>
                <a:sym typeface="Roboto"/>
              </a:rPr>
              <a:t>Hidden Layer</a:t>
            </a:r>
            <a:r>
              <a:rPr lang="en-US" sz="2000" dirty="0">
                <a:solidFill>
                  <a:schemeClr val="dk1"/>
                </a:solidFill>
                <a:latin typeface="Roboto"/>
                <a:ea typeface="Roboto"/>
                <a:cs typeface="Roboto"/>
                <a:sym typeface="Roboto"/>
              </a:rPr>
              <a:t>) with the requirements for activation in layer 3 (</a:t>
            </a:r>
            <a:r>
              <a:rPr lang="en-US" sz="2000" b="1" dirty="0">
                <a:solidFill>
                  <a:schemeClr val="dk1"/>
                </a:solidFill>
                <a:latin typeface="Roboto"/>
                <a:ea typeface="Roboto"/>
                <a:cs typeface="Roboto"/>
                <a:sym typeface="Roboto"/>
              </a:rPr>
              <a:t>Output Layer</a:t>
            </a:r>
            <a:r>
              <a:rPr lang="en-US" sz="2000" dirty="0">
                <a:solidFill>
                  <a:schemeClr val="dk1"/>
                </a:solidFill>
                <a:latin typeface="Roboto"/>
                <a:ea typeface="Roboto"/>
                <a:cs typeface="Roboto"/>
                <a:sym typeface="Roboto"/>
              </a:rPr>
              <a:t>)</a:t>
            </a:r>
            <a:endParaRPr sz="2000" dirty="0">
              <a:solidFill>
                <a:schemeClr val="dk1"/>
              </a:solidFill>
              <a:latin typeface="Roboto"/>
              <a:ea typeface="Roboto"/>
              <a:cs typeface="Roboto"/>
              <a:sym typeface="Roboto"/>
            </a:endParaRPr>
          </a:p>
          <a:p>
            <a:pPr marL="0" lvl="0" indent="0" algn="l" rtl="0">
              <a:spcBef>
                <a:spcPts val="1000"/>
              </a:spcBef>
              <a:spcAft>
                <a:spcPts val="1000"/>
              </a:spcAft>
              <a:buNone/>
            </a:pPr>
            <a:endParaRPr sz="1800" dirty="0">
              <a:latin typeface="Roboto"/>
              <a:ea typeface="Roboto"/>
              <a:cs typeface="Roboto"/>
              <a:sym typeface="Roboto"/>
            </a:endParaRPr>
          </a:p>
        </p:txBody>
      </p:sp>
      <p:grpSp>
        <p:nvGrpSpPr>
          <p:cNvPr id="48" name="Group 47"/>
          <p:cNvGrpSpPr/>
          <p:nvPr/>
        </p:nvGrpSpPr>
        <p:grpSpPr>
          <a:xfrm>
            <a:off x="3002520" y="3931920"/>
            <a:ext cx="654489" cy="1040823"/>
            <a:chOff x="1600200" y="3931920"/>
            <a:chExt cx="654489" cy="1040823"/>
          </a:xfrm>
        </p:grpSpPr>
        <p:grpSp>
          <p:nvGrpSpPr>
            <p:cNvPr id="12" name="Group 11"/>
            <p:cNvGrpSpPr/>
            <p:nvPr/>
          </p:nvGrpSpPr>
          <p:grpSpPr>
            <a:xfrm>
              <a:off x="1600200" y="3931920"/>
              <a:ext cx="654489" cy="1040823"/>
              <a:chOff x="7194111" y="3574473"/>
              <a:chExt cx="916617" cy="1371600"/>
            </a:xfrm>
          </p:grpSpPr>
          <p:cxnSp>
            <p:nvCxnSpPr>
              <p:cNvPr id="14" name="Straight Connector 13"/>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47" name="Freeform 46"/>
            <p:cNvSpPr/>
            <p:nvPr/>
          </p:nvSpPr>
          <p:spPr>
            <a:xfrm>
              <a:off x="2082800" y="4013200"/>
              <a:ext cx="0" cy="838200"/>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4374120" y="3931920"/>
            <a:ext cx="654489" cy="1040823"/>
            <a:chOff x="2286000" y="3931920"/>
            <a:chExt cx="654489" cy="1040823"/>
          </a:xfrm>
        </p:grpSpPr>
        <p:grpSp>
          <p:nvGrpSpPr>
            <p:cNvPr id="19" name="Group 18"/>
            <p:cNvGrpSpPr/>
            <p:nvPr/>
          </p:nvGrpSpPr>
          <p:grpSpPr>
            <a:xfrm>
              <a:off x="2286000" y="3931920"/>
              <a:ext cx="654489" cy="1040823"/>
              <a:chOff x="7194111" y="3574473"/>
              <a:chExt cx="916617" cy="1371600"/>
            </a:xfrm>
          </p:grpSpPr>
          <p:cxnSp>
            <p:nvCxnSpPr>
              <p:cNvPr id="21" name="Straight Connector 20"/>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50" name="Freeform 49"/>
            <p:cNvSpPr/>
            <p:nvPr/>
          </p:nvSpPr>
          <p:spPr>
            <a:xfrm>
              <a:off x="2292350" y="4020115"/>
              <a:ext cx="641351" cy="799535"/>
            </a:xfrm>
            <a:custGeom>
              <a:avLst/>
              <a:gdLst>
                <a:gd name="connsiteX0" fmla="*/ 0 w 641351"/>
                <a:gd name="connsiteY0" fmla="*/ 62935 h 799535"/>
                <a:gd name="connsiteX1" fmla="*/ 641350 w 641351"/>
                <a:gd name="connsiteY1" fmla="*/ 62935 h 799535"/>
                <a:gd name="connsiteX2" fmla="*/ 6350 w 641351"/>
                <a:gd name="connsiteY2" fmla="*/ 716985 h 799535"/>
                <a:gd name="connsiteX3" fmla="*/ 641350 w 641351"/>
                <a:gd name="connsiteY3" fmla="*/ 799535 h 799535"/>
              </a:gdLst>
              <a:ahLst/>
              <a:cxnLst>
                <a:cxn ang="0">
                  <a:pos x="connsiteX0" y="connsiteY0"/>
                </a:cxn>
                <a:cxn ang="0">
                  <a:pos x="connsiteX1" y="connsiteY1"/>
                </a:cxn>
                <a:cxn ang="0">
                  <a:pos x="connsiteX2" y="connsiteY2"/>
                </a:cxn>
                <a:cxn ang="0">
                  <a:pos x="connsiteX3" y="connsiteY3"/>
                </a:cxn>
              </a:cxnLst>
              <a:rect l="l" t="t" r="r" b="b"/>
              <a:pathLst>
                <a:path w="641351" h="799535">
                  <a:moveTo>
                    <a:pt x="0" y="62935"/>
                  </a:moveTo>
                  <a:cubicBezTo>
                    <a:pt x="320146" y="8431"/>
                    <a:pt x="640292" y="-46073"/>
                    <a:pt x="641350" y="62935"/>
                  </a:cubicBezTo>
                  <a:cubicBezTo>
                    <a:pt x="642408" y="171943"/>
                    <a:pt x="6350" y="594218"/>
                    <a:pt x="6350" y="716985"/>
                  </a:cubicBezTo>
                  <a:cubicBezTo>
                    <a:pt x="6350" y="839752"/>
                    <a:pt x="498475" y="760377"/>
                    <a:pt x="641350" y="7995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5745720" y="3938543"/>
            <a:ext cx="654489" cy="1040823"/>
            <a:chOff x="2971800" y="3938543"/>
            <a:chExt cx="654489" cy="1040823"/>
          </a:xfrm>
        </p:grpSpPr>
        <p:grpSp>
          <p:nvGrpSpPr>
            <p:cNvPr id="25" name="Group 24"/>
            <p:cNvGrpSpPr/>
            <p:nvPr/>
          </p:nvGrpSpPr>
          <p:grpSpPr>
            <a:xfrm>
              <a:off x="2971800" y="3938543"/>
              <a:ext cx="654489" cy="1040823"/>
              <a:chOff x="7194111" y="3574473"/>
              <a:chExt cx="916617" cy="1371600"/>
            </a:xfrm>
          </p:grpSpPr>
          <p:cxnSp>
            <p:nvCxnSpPr>
              <p:cNvPr id="27" name="Straight Connector 26"/>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57" name="Freeform 56"/>
            <p:cNvSpPr/>
            <p:nvPr/>
          </p:nvSpPr>
          <p:spPr>
            <a:xfrm>
              <a:off x="3016250" y="4032234"/>
              <a:ext cx="574150" cy="866890"/>
            </a:xfrm>
            <a:custGeom>
              <a:avLst/>
              <a:gdLst>
                <a:gd name="connsiteX0" fmla="*/ 0 w 574150"/>
                <a:gd name="connsiteY0" fmla="*/ 101616 h 866890"/>
                <a:gd name="connsiteX1" fmla="*/ 279400 w 574150"/>
                <a:gd name="connsiteY1" fmla="*/ 16 h 866890"/>
                <a:gd name="connsiteX2" fmla="*/ 552450 w 574150"/>
                <a:gd name="connsiteY2" fmla="*/ 107966 h 866890"/>
                <a:gd name="connsiteX3" fmla="*/ 514350 w 574150"/>
                <a:gd name="connsiteY3" fmla="*/ 273066 h 866890"/>
                <a:gd name="connsiteX4" fmla="*/ 279400 w 574150"/>
                <a:gd name="connsiteY4" fmla="*/ 400066 h 866890"/>
                <a:gd name="connsiteX5" fmla="*/ 501650 w 574150"/>
                <a:gd name="connsiteY5" fmla="*/ 520716 h 866890"/>
                <a:gd name="connsiteX6" fmla="*/ 565150 w 574150"/>
                <a:gd name="connsiteY6" fmla="*/ 698516 h 866890"/>
                <a:gd name="connsiteX7" fmla="*/ 330200 w 574150"/>
                <a:gd name="connsiteY7" fmla="*/ 863616 h 866890"/>
                <a:gd name="connsiteX8" fmla="*/ 19050 w 574150"/>
                <a:gd name="connsiteY8" fmla="*/ 806466 h 86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150" h="866890">
                  <a:moveTo>
                    <a:pt x="0" y="101616"/>
                  </a:moveTo>
                  <a:cubicBezTo>
                    <a:pt x="93662" y="50287"/>
                    <a:pt x="187325" y="-1042"/>
                    <a:pt x="279400" y="16"/>
                  </a:cubicBezTo>
                  <a:cubicBezTo>
                    <a:pt x="371475" y="1074"/>
                    <a:pt x="513292" y="62458"/>
                    <a:pt x="552450" y="107966"/>
                  </a:cubicBezTo>
                  <a:cubicBezTo>
                    <a:pt x="591608" y="153474"/>
                    <a:pt x="559858" y="224383"/>
                    <a:pt x="514350" y="273066"/>
                  </a:cubicBezTo>
                  <a:cubicBezTo>
                    <a:pt x="468842" y="321749"/>
                    <a:pt x="281517" y="358791"/>
                    <a:pt x="279400" y="400066"/>
                  </a:cubicBezTo>
                  <a:cubicBezTo>
                    <a:pt x="277283" y="441341"/>
                    <a:pt x="454025" y="470974"/>
                    <a:pt x="501650" y="520716"/>
                  </a:cubicBezTo>
                  <a:cubicBezTo>
                    <a:pt x="549275" y="570458"/>
                    <a:pt x="593725" y="641366"/>
                    <a:pt x="565150" y="698516"/>
                  </a:cubicBezTo>
                  <a:cubicBezTo>
                    <a:pt x="536575" y="755666"/>
                    <a:pt x="421217" y="845624"/>
                    <a:pt x="330200" y="863616"/>
                  </a:cubicBezTo>
                  <a:cubicBezTo>
                    <a:pt x="239183" y="881608"/>
                    <a:pt x="11642" y="820224"/>
                    <a:pt x="19050" y="8064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7117320" y="3939236"/>
            <a:ext cx="654489" cy="1040823"/>
            <a:chOff x="3657600" y="3939236"/>
            <a:chExt cx="654489" cy="1040823"/>
          </a:xfrm>
        </p:grpSpPr>
        <p:grpSp>
          <p:nvGrpSpPr>
            <p:cNvPr id="31" name="Group 30"/>
            <p:cNvGrpSpPr/>
            <p:nvPr/>
          </p:nvGrpSpPr>
          <p:grpSpPr>
            <a:xfrm>
              <a:off x="3657600" y="3939236"/>
              <a:ext cx="654489" cy="1040823"/>
              <a:chOff x="7194111" y="3574473"/>
              <a:chExt cx="916617" cy="1371600"/>
            </a:xfrm>
          </p:grpSpPr>
          <p:cxnSp>
            <p:nvCxnSpPr>
              <p:cNvPr id="33" name="Straight Connector 32"/>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58" name="Freeform 57"/>
            <p:cNvSpPr/>
            <p:nvPr/>
          </p:nvSpPr>
          <p:spPr>
            <a:xfrm>
              <a:off x="3721100" y="3987800"/>
              <a:ext cx="501650" cy="429683"/>
            </a:xfrm>
            <a:custGeom>
              <a:avLst/>
              <a:gdLst>
                <a:gd name="connsiteX0" fmla="*/ 0 w 501650"/>
                <a:gd name="connsiteY0" fmla="*/ 0 h 429683"/>
                <a:gd name="connsiteX1" fmla="*/ 0 w 501650"/>
                <a:gd name="connsiteY1" fmla="*/ 400050 h 429683"/>
                <a:gd name="connsiteX2" fmla="*/ 12700 w 501650"/>
                <a:gd name="connsiteY2" fmla="*/ 400050 h 429683"/>
                <a:gd name="connsiteX3" fmla="*/ 501650 w 501650"/>
                <a:gd name="connsiteY3" fmla="*/ 393700 h 429683"/>
              </a:gdLst>
              <a:ahLst/>
              <a:cxnLst>
                <a:cxn ang="0">
                  <a:pos x="connsiteX0" y="connsiteY0"/>
                </a:cxn>
                <a:cxn ang="0">
                  <a:pos x="connsiteX1" y="connsiteY1"/>
                </a:cxn>
                <a:cxn ang="0">
                  <a:pos x="connsiteX2" y="connsiteY2"/>
                </a:cxn>
                <a:cxn ang="0">
                  <a:pos x="connsiteX3" y="connsiteY3"/>
                </a:cxn>
              </a:cxnLst>
              <a:rect l="l" t="t" r="r" b="b"/>
              <a:pathLst>
                <a:path w="501650" h="429683">
                  <a:moveTo>
                    <a:pt x="0" y="0"/>
                  </a:moveTo>
                  <a:lnTo>
                    <a:pt x="0" y="400050"/>
                  </a:lnTo>
                  <a:cubicBezTo>
                    <a:pt x="2117" y="466725"/>
                    <a:pt x="12700" y="400050"/>
                    <a:pt x="12700" y="400050"/>
                  </a:cubicBezTo>
                  <a:lnTo>
                    <a:pt x="501650" y="393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4127500" y="3981450"/>
              <a:ext cx="0" cy="971550"/>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p:nvPr/>
        </p:nvSpPr>
        <p:spPr>
          <a:xfrm>
            <a:off x="685800" y="914400"/>
            <a:ext cx="8225418" cy="3770263"/>
          </a:xfrm>
          <a:prstGeom prst="rect">
            <a:avLst/>
          </a:prstGeom>
          <a:noFill/>
          <a:ln>
            <a:noFill/>
          </a:ln>
        </p:spPr>
        <p:txBody>
          <a:bodyPr spcFirstLastPara="1" wrap="square" lIns="0" tIns="0" rIns="0" bIns="0" anchor="t" anchorCtr="0">
            <a:spAutoFit/>
          </a:bodyPr>
          <a:lstStyle/>
          <a:p>
            <a:pPr marL="457200" indent="-355600">
              <a:spcAft>
                <a:spcPts val="600"/>
              </a:spcAft>
              <a:buSzPts val="2000"/>
              <a:buFont typeface="Roboto"/>
              <a:buChar char="●"/>
            </a:pPr>
            <a:r>
              <a:rPr lang="en" sz="2000" b="1" dirty="0">
                <a:latin typeface="Roboto"/>
                <a:ea typeface="Roboto"/>
                <a:cs typeface="Roboto"/>
              </a:rPr>
              <a:t>Clustering: </a:t>
            </a:r>
            <a:r>
              <a:rPr lang="en" sz="2000" dirty="0">
                <a:latin typeface="Roboto"/>
                <a:ea typeface="Roboto"/>
                <a:cs typeface="Roboto"/>
              </a:rPr>
              <a:t>Grouping data based on statistical similarity. In ML a useful clustering scheme may not be known and it is then the models job to find a useful clustering scheme</a:t>
            </a:r>
            <a:endParaRPr lang="en" sz="2000" b="1" dirty="0">
              <a:latin typeface="Roboto"/>
              <a:ea typeface="Roboto"/>
              <a:cs typeface="Roboto"/>
              <a:sym typeface="Roboto"/>
            </a:endParaRPr>
          </a:p>
          <a:p>
            <a:pPr marL="457200" indent="-355600">
              <a:spcAft>
                <a:spcPts val="600"/>
              </a:spcAft>
              <a:buSzPts val="2000"/>
              <a:buFont typeface="Roboto"/>
              <a:buChar char="●"/>
            </a:pPr>
            <a:r>
              <a:rPr lang="en" sz="2000" b="1" dirty="0">
                <a:latin typeface="Roboto"/>
                <a:ea typeface="Roboto"/>
                <a:cs typeface="Roboto"/>
                <a:sym typeface="Roboto"/>
              </a:rPr>
              <a:t>Dimensionality Reduction: </a:t>
            </a:r>
            <a:r>
              <a:rPr lang="en" sz="2000" dirty="0">
                <a:latin typeface="Roboto"/>
                <a:ea typeface="Roboto"/>
                <a:cs typeface="Roboto"/>
                <a:sym typeface="Roboto"/>
              </a:rPr>
              <a:t>Compressing data such that it can be represented in fewer dimensions, ideally without losing information</a:t>
            </a:r>
            <a:endParaRPr lang="en" sz="2000" dirty="0">
              <a:latin typeface="Roboto"/>
              <a:ea typeface="Roboto"/>
              <a:cs typeface="Roboto"/>
            </a:endParaRPr>
          </a:p>
          <a:p>
            <a:pPr marL="457200" indent="-355600">
              <a:spcAft>
                <a:spcPts val="600"/>
              </a:spcAft>
              <a:buSzPts val="2000"/>
              <a:buFont typeface="Roboto"/>
              <a:buChar char="●"/>
            </a:pPr>
            <a:r>
              <a:rPr lang="en" sz="2000" b="1" dirty="0">
                <a:latin typeface="Roboto"/>
                <a:ea typeface="Roboto"/>
                <a:cs typeface="Roboto"/>
              </a:rPr>
              <a:t>Label: </a:t>
            </a:r>
            <a:r>
              <a:rPr lang="en" sz="2000" dirty="0">
                <a:latin typeface="Roboto"/>
                <a:ea typeface="Roboto"/>
                <a:cs typeface="Roboto"/>
              </a:rPr>
              <a:t>The correct or expected response from the model</a:t>
            </a:r>
          </a:p>
          <a:p>
            <a:pPr marL="457200" indent="-355600">
              <a:spcAft>
                <a:spcPts val="600"/>
              </a:spcAft>
              <a:buSzPts val="2000"/>
              <a:buFont typeface="Roboto"/>
              <a:buChar char="●"/>
            </a:pPr>
            <a:r>
              <a:rPr lang="en" sz="2000" b="1" dirty="0">
                <a:latin typeface="Roboto"/>
                <a:ea typeface="Roboto"/>
                <a:cs typeface="Roboto"/>
                <a:sym typeface="Roboto"/>
              </a:rPr>
              <a:t>Classification: </a:t>
            </a:r>
            <a:r>
              <a:rPr lang="en" sz="2000" dirty="0">
                <a:latin typeface="Roboto"/>
                <a:ea typeface="Roboto"/>
                <a:cs typeface="Roboto"/>
                <a:sym typeface="Roboto"/>
              </a:rPr>
              <a:t>Clustering data into classes, such as cats and dogs, using </a:t>
            </a:r>
            <a:r>
              <a:rPr lang="en" sz="2000" b="1" dirty="0">
                <a:latin typeface="Roboto"/>
                <a:ea typeface="Roboto"/>
                <a:cs typeface="Roboto"/>
                <a:sym typeface="Roboto"/>
              </a:rPr>
              <a:t>labeled </a:t>
            </a:r>
            <a:r>
              <a:rPr lang="en" sz="2000" dirty="0">
                <a:latin typeface="Roboto"/>
                <a:ea typeface="Roboto"/>
                <a:cs typeface="Roboto"/>
                <a:sym typeface="Roboto"/>
              </a:rPr>
              <a:t>data. ML models classify data by predicting discrete values such as 'dog' or 'cat' with a certainty</a:t>
            </a:r>
            <a:endParaRPr lang="en" sz="2000" dirty="0">
              <a:latin typeface="Roboto"/>
              <a:ea typeface="Roboto"/>
              <a:cs typeface="Roboto"/>
            </a:endParaRPr>
          </a:p>
          <a:p>
            <a:pPr marL="457200" indent="-355600">
              <a:spcAft>
                <a:spcPts val="600"/>
              </a:spcAft>
              <a:buSzPts val="2000"/>
              <a:buFont typeface="Roboto"/>
              <a:buChar char="●"/>
            </a:pPr>
            <a:r>
              <a:rPr lang="en" sz="2000" b="1" dirty="0">
                <a:latin typeface="Roboto"/>
                <a:ea typeface="Roboto"/>
                <a:cs typeface="Roboto"/>
                <a:sym typeface="Roboto"/>
              </a:rPr>
              <a:t>Regression:</a:t>
            </a:r>
            <a:r>
              <a:rPr lang="en" sz="2000" dirty="0">
                <a:latin typeface="Roboto"/>
                <a:ea typeface="Roboto"/>
                <a:cs typeface="Roboto"/>
                <a:sym typeface="Roboto"/>
              </a:rPr>
              <a:t> Predicting continuous values, such as housing price, using </a:t>
            </a:r>
            <a:r>
              <a:rPr lang="en" sz="2000" b="1" dirty="0">
                <a:latin typeface="Roboto"/>
                <a:ea typeface="Roboto"/>
                <a:cs typeface="Roboto"/>
                <a:sym typeface="Roboto"/>
              </a:rPr>
              <a:t>labeled </a:t>
            </a:r>
            <a:r>
              <a:rPr lang="en" sz="2000" dirty="0">
                <a:latin typeface="Roboto"/>
                <a:ea typeface="Roboto"/>
                <a:cs typeface="Roboto"/>
                <a:sym typeface="Roboto"/>
              </a:rPr>
              <a:t>data </a:t>
            </a:r>
            <a:endParaRPr lang="en" sz="2000" dirty="0">
              <a:latin typeface="Roboto"/>
              <a:ea typeface="Roboto"/>
              <a:cs typeface="Roboto"/>
            </a:endParaRPr>
          </a:p>
        </p:txBody>
      </p:sp>
      <p:sp>
        <p:nvSpPr>
          <p:cNvPr id="165" name="Google Shape;165;p24"/>
          <p:cNvSpPr txBox="1"/>
          <p:nvPr/>
        </p:nvSpPr>
        <p:spPr>
          <a:xfrm>
            <a:off x="685800" y="228600"/>
            <a:ext cx="8229600" cy="685800"/>
          </a:xfrm>
          <a:prstGeom prst="rect">
            <a:avLst/>
          </a:prstGeom>
          <a:noFill/>
          <a:ln>
            <a:noFill/>
          </a:ln>
        </p:spPr>
        <p:txBody>
          <a:bodyPr spcFirstLastPara="1" wrap="square" lIns="0" tIns="0" rIns="0" bIns="0" anchor="ctr" anchorCtr="0">
            <a:noAutofit/>
          </a:bodyPr>
          <a:lstStyle/>
          <a:p>
            <a:pPr algn="ctr"/>
            <a:r>
              <a:rPr lang="en" sz="3600">
                <a:latin typeface="Rubik Medium"/>
                <a:ea typeface="Rubik Medium"/>
                <a:cs typeface="Rubik Medium"/>
              </a:rPr>
              <a:t>A Quick Note</a:t>
            </a:r>
          </a:p>
        </p:txBody>
      </p:sp>
      <p:sp>
        <p:nvSpPr>
          <p:cNvPr id="166" name="Google Shape;166;p24"/>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cxnSp>
        <p:nvCxnSpPr>
          <p:cNvPr id="3" name="Curved Connector 2"/>
          <p:cNvCxnSpPr>
            <a:stCxn id="296" idx="4"/>
            <a:endCxn id="66" idx="0"/>
          </p:cNvCxnSpPr>
          <p:nvPr/>
        </p:nvCxnSpPr>
        <p:spPr>
          <a:xfrm rot="16200000" flipH="1">
            <a:off x="1164943" y="1383192"/>
            <a:ext cx="914400" cy="101134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 name="Curved Connector 8"/>
          <p:cNvCxnSpPr>
            <a:stCxn id="50" idx="4"/>
            <a:endCxn id="66" idx="0"/>
          </p:cNvCxnSpPr>
          <p:nvPr/>
        </p:nvCxnSpPr>
        <p:spPr>
          <a:xfrm rot="16200000" flipH="1">
            <a:off x="1417788" y="1636037"/>
            <a:ext cx="914400" cy="5056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50" idx="4"/>
            <a:endCxn id="68" idx="0"/>
          </p:cNvCxnSpPr>
          <p:nvPr/>
        </p:nvCxnSpPr>
        <p:spPr>
          <a:xfrm rot="16200000" flipH="1">
            <a:off x="1923479" y="1130346"/>
            <a:ext cx="914400" cy="151703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50" idx="4"/>
            <a:endCxn id="69" idx="0"/>
          </p:cNvCxnSpPr>
          <p:nvPr/>
        </p:nvCxnSpPr>
        <p:spPr>
          <a:xfrm rot="16200000" flipH="1">
            <a:off x="2176325" y="877501"/>
            <a:ext cx="914400" cy="20227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51" idx="4"/>
            <a:endCxn id="66" idx="0"/>
          </p:cNvCxnSpPr>
          <p:nvPr/>
        </p:nvCxnSpPr>
        <p:spPr>
          <a:xfrm rot="5400000">
            <a:off x="1670634" y="1888849"/>
            <a:ext cx="914400" cy="34"/>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Curved Connector 16"/>
          <p:cNvCxnSpPr>
            <a:stCxn id="52" idx="4"/>
            <a:endCxn id="66" idx="0"/>
          </p:cNvCxnSpPr>
          <p:nvPr/>
        </p:nvCxnSpPr>
        <p:spPr>
          <a:xfrm rot="5400000">
            <a:off x="1923480" y="1636004"/>
            <a:ext cx="914400" cy="505725"/>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9" name="Curved Connector 18"/>
          <p:cNvCxnSpPr>
            <a:stCxn id="52" idx="4"/>
            <a:endCxn id="69" idx="0"/>
          </p:cNvCxnSpPr>
          <p:nvPr/>
        </p:nvCxnSpPr>
        <p:spPr>
          <a:xfrm rot="16200000" flipH="1">
            <a:off x="2682016" y="1383192"/>
            <a:ext cx="914400" cy="1011348"/>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urved Connector 20"/>
          <p:cNvCxnSpPr>
            <a:stCxn id="53" idx="4"/>
            <a:endCxn id="67" idx="0"/>
          </p:cNvCxnSpPr>
          <p:nvPr/>
        </p:nvCxnSpPr>
        <p:spPr>
          <a:xfrm rot="5400000">
            <a:off x="2429171" y="1636004"/>
            <a:ext cx="914400" cy="50572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Curved Connector 22"/>
          <p:cNvCxnSpPr>
            <a:stCxn id="54" idx="4"/>
            <a:endCxn id="67" idx="0"/>
          </p:cNvCxnSpPr>
          <p:nvPr/>
        </p:nvCxnSpPr>
        <p:spPr>
          <a:xfrm rot="5400000">
            <a:off x="2682016" y="1383158"/>
            <a:ext cx="914400" cy="10114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54" idx="4"/>
            <a:endCxn id="70" idx="0"/>
          </p:cNvCxnSpPr>
          <p:nvPr/>
        </p:nvCxnSpPr>
        <p:spPr>
          <a:xfrm rot="16200000" flipH="1">
            <a:off x="3440552" y="1636037"/>
            <a:ext cx="914400" cy="5056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55" idx="4"/>
            <a:endCxn id="67" idx="0"/>
          </p:cNvCxnSpPr>
          <p:nvPr/>
        </p:nvCxnSpPr>
        <p:spPr>
          <a:xfrm rot="5400000">
            <a:off x="2934862" y="1130313"/>
            <a:ext cx="914400" cy="151710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9" name="Curved Connector 28"/>
          <p:cNvCxnSpPr>
            <a:stCxn id="55" idx="4"/>
            <a:endCxn id="77" idx="0"/>
          </p:cNvCxnSpPr>
          <p:nvPr/>
        </p:nvCxnSpPr>
        <p:spPr>
          <a:xfrm rot="16200000" flipH="1">
            <a:off x="5463316" y="118964"/>
            <a:ext cx="914400" cy="353980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 name="Curved Connector 30"/>
          <p:cNvCxnSpPr>
            <a:stCxn id="56" idx="4"/>
            <a:endCxn id="67" idx="0"/>
          </p:cNvCxnSpPr>
          <p:nvPr/>
        </p:nvCxnSpPr>
        <p:spPr>
          <a:xfrm rot="5400000">
            <a:off x="3187707" y="877467"/>
            <a:ext cx="914400" cy="2022798"/>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3" name="Curved Connector 32"/>
          <p:cNvCxnSpPr>
            <a:stCxn id="56" idx="4"/>
            <a:endCxn id="70" idx="0"/>
          </p:cNvCxnSpPr>
          <p:nvPr/>
        </p:nvCxnSpPr>
        <p:spPr>
          <a:xfrm rot="5400000">
            <a:off x="3946244" y="1636004"/>
            <a:ext cx="914400" cy="505725"/>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5" name="Curved Connector 34"/>
          <p:cNvCxnSpPr>
            <a:stCxn id="56" idx="4"/>
            <a:endCxn id="77" idx="0"/>
          </p:cNvCxnSpPr>
          <p:nvPr/>
        </p:nvCxnSpPr>
        <p:spPr>
          <a:xfrm rot="16200000" flipH="1">
            <a:off x="5716162" y="371810"/>
            <a:ext cx="914400" cy="3034112"/>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Curved Connector 36"/>
          <p:cNvCxnSpPr>
            <a:stCxn id="57" idx="4"/>
            <a:endCxn id="71" idx="0"/>
          </p:cNvCxnSpPr>
          <p:nvPr/>
        </p:nvCxnSpPr>
        <p:spPr>
          <a:xfrm rot="5400000">
            <a:off x="4451935" y="1636004"/>
            <a:ext cx="914400" cy="50572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9" name="Curved Connector 38"/>
          <p:cNvCxnSpPr>
            <a:stCxn id="58" idx="4"/>
            <a:endCxn id="71" idx="0"/>
          </p:cNvCxnSpPr>
          <p:nvPr/>
        </p:nvCxnSpPr>
        <p:spPr>
          <a:xfrm rot="5400000">
            <a:off x="4704780" y="1383158"/>
            <a:ext cx="914400" cy="10114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59" idx="4"/>
            <a:endCxn id="72" idx="0"/>
          </p:cNvCxnSpPr>
          <p:nvPr/>
        </p:nvCxnSpPr>
        <p:spPr>
          <a:xfrm rot="5400000">
            <a:off x="5210471" y="1383158"/>
            <a:ext cx="914400" cy="101141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3" name="Curved Connector 42"/>
          <p:cNvCxnSpPr>
            <a:stCxn id="59" idx="4"/>
            <a:endCxn id="75" idx="0"/>
          </p:cNvCxnSpPr>
          <p:nvPr/>
        </p:nvCxnSpPr>
        <p:spPr>
          <a:xfrm rot="16200000" flipH="1">
            <a:off x="5969007" y="1636037"/>
            <a:ext cx="914400" cy="50565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5" name="Curved Connector 44"/>
          <p:cNvCxnSpPr>
            <a:stCxn id="59" idx="4"/>
            <a:endCxn id="76" idx="0"/>
          </p:cNvCxnSpPr>
          <p:nvPr/>
        </p:nvCxnSpPr>
        <p:spPr>
          <a:xfrm rot="16200000" flipH="1">
            <a:off x="6221853" y="1383192"/>
            <a:ext cx="914400" cy="101134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7" name="Curved Connector 46"/>
          <p:cNvCxnSpPr>
            <a:stCxn id="60" idx="4"/>
            <a:endCxn id="72" idx="0"/>
          </p:cNvCxnSpPr>
          <p:nvPr/>
        </p:nvCxnSpPr>
        <p:spPr>
          <a:xfrm rot="5400000">
            <a:off x="5463317" y="1130313"/>
            <a:ext cx="914400" cy="1517107"/>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9" name="Curved Connector 48"/>
          <p:cNvCxnSpPr>
            <a:stCxn id="60" idx="4"/>
            <a:endCxn id="76" idx="0"/>
          </p:cNvCxnSpPr>
          <p:nvPr/>
        </p:nvCxnSpPr>
        <p:spPr>
          <a:xfrm rot="16200000" flipH="1">
            <a:off x="6474698" y="1636037"/>
            <a:ext cx="914400" cy="505657"/>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9" name="Curved Connector 88"/>
          <p:cNvCxnSpPr>
            <a:stCxn id="61" idx="4"/>
            <a:endCxn id="75" idx="0"/>
          </p:cNvCxnSpPr>
          <p:nvPr/>
        </p:nvCxnSpPr>
        <p:spPr>
          <a:xfrm rot="5400000">
            <a:off x="6474699" y="1636004"/>
            <a:ext cx="914400" cy="50572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1" name="Curved Connector 90"/>
          <p:cNvCxnSpPr>
            <a:stCxn id="62" idx="4"/>
            <a:endCxn id="73" idx="0"/>
          </p:cNvCxnSpPr>
          <p:nvPr/>
        </p:nvCxnSpPr>
        <p:spPr>
          <a:xfrm rot="5400000">
            <a:off x="6221853" y="877467"/>
            <a:ext cx="914400" cy="202279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urved Connector 92"/>
          <p:cNvCxnSpPr>
            <a:stCxn id="63" idx="4"/>
            <a:endCxn id="76" idx="0"/>
          </p:cNvCxnSpPr>
          <p:nvPr/>
        </p:nvCxnSpPr>
        <p:spPr>
          <a:xfrm rot="5400000">
            <a:off x="7233235" y="1383158"/>
            <a:ext cx="914400" cy="101141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5" name="Curved Connector 94"/>
          <p:cNvCxnSpPr>
            <a:stCxn id="64" idx="4"/>
            <a:endCxn id="74" idx="0"/>
          </p:cNvCxnSpPr>
          <p:nvPr/>
        </p:nvCxnSpPr>
        <p:spPr>
          <a:xfrm rot="5400000">
            <a:off x="6980390" y="624621"/>
            <a:ext cx="914400" cy="2528490"/>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6" name="Group 5"/>
          <p:cNvGrpSpPr/>
          <p:nvPr/>
        </p:nvGrpSpPr>
        <p:grpSpPr>
          <a:xfrm>
            <a:off x="887827" y="216416"/>
            <a:ext cx="8042608" cy="4723425"/>
            <a:chOff x="554127" y="156350"/>
            <a:chExt cx="8042608" cy="4723425"/>
          </a:xfrm>
        </p:grpSpPr>
        <p:sp>
          <p:nvSpPr>
            <p:cNvPr id="296" name="Google Shape;296;p36"/>
            <p:cNvSpPr/>
            <p:nvPr/>
          </p:nvSpPr>
          <p:spPr>
            <a:xfrm>
              <a:off x="554169"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a</a:t>
              </a:r>
              <a:endParaRPr sz="900" b="1"/>
            </a:p>
          </p:txBody>
        </p:sp>
        <p:sp>
          <p:nvSpPr>
            <p:cNvPr id="50" name="Google Shape;296;p36"/>
            <p:cNvSpPr/>
            <p:nvPr/>
          </p:nvSpPr>
          <p:spPr>
            <a:xfrm>
              <a:off x="1059860"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b</a:t>
              </a:r>
              <a:endParaRPr sz="900" b="1"/>
            </a:p>
          </p:txBody>
        </p:sp>
        <p:sp>
          <p:nvSpPr>
            <p:cNvPr id="51" name="Google Shape;296;p36"/>
            <p:cNvSpPr/>
            <p:nvPr/>
          </p:nvSpPr>
          <p:spPr>
            <a:xfrm>
              <a:off x="1565551"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c</a:t>
              </a:r>
              <a:endParaRPr sz="900" b="1"/>
            </a:p>
          </p:txBody>
        </p:sp>
        <p:sp>
          <p:nvSpPr>
            <p:cNvPr id="52" name="Google Shape;296;p36"/>
            <p:cNvSpPr/>
            <p:nvPr/>
          </p:nvSpPr>
          <p:spPr>
            <a:xfrm>
              <a:off x="2071242"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d</a:t>
              </a:r>
              <a:endParaRPr sz="900" b="1"/>
            </a:p>
          </p:txBody>
        </p:sp>
        <p:sp>
          <p:nvSpPr>
            <p:cNvPr id="53" name="Google Shape;296;p36"/>
            <p:cNvSpPr/>
            <p:nvPr/>
          </p:nvSpPr>
          <p:spPr>
            <a:xfrm>
              <a:off x="2576933"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e</a:t>
              </a:r>
              <a:endParaRPr sz="900" b="1"/>
            </a:p>
          </p:txBody>
        </p:sp>
        <p:sp>
          <p:nvSpPr>
            <p:cNvPr id="54" name="Google Shape;296;p36"/>
            <p:cNvSpPr/>
            <p:nvPr/>
          </p:nvSpPr>
          <p:spPr>
            <a:xfrm>
              <a:off x="3082624"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f</a:t>
              </a:r>
              <a:endParaRPr sz="900" b="1"/>
            </a:p>
          </p:txBody>
        </p:sp>
        <p:sp>
          <p:nvSpPr>
            <p:cNvPr id="55" name="Google Shape;296;p36"/>
            <p:cNvSpPr/>
            <p:nvPr/>
          </p:nvSpPr>
          <p:spPr>
            <a:xfrm>
              <a:off x="3588315"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g</a:t>
              </a:r>
              <a:endParaRPr sz="900" b="1"/>
            </a:p>
          </p:txBody>
        </p:sp>
        <p:sp>
          <p:nvSpPr>
            <p:cNvPr id="56" name="Google Shape;296;p36"/>
            <p:cNvSpPr/>
            <p:nvPr/>
          </p:nvSpPr>
          <p:spPr>
            <a:xfrm>
              <a:off x="4094006"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h</a:t>
              </a:r>
              <a:endParaRPr sz="900" b="1"/>
            </a:p>
          </p:txBody>
        </p:sp>
        <p:sp>
          <p:nvSpPr>
            <p:cNvPr id="57" name="Google Shape;296;p36"/>
            <p:cNvSpPr/>
            <p:nvPr/>
          </p:nvSpPr>
          <p:spPr>
            <a:xfrm>
              <a:off x="4599697"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err="1"/>
                <a:t>i</a:t>
              </a:r>
              <a:endParaRPr sz="900" b="1"/>
            </a:p>
          </p:txBody>
        </p:sp>
        <p:sp>
          <p:nvSpPr>
            <p:cNvPr id="58" name="Google Shape;296;p36"/>
            <p:cNvSpPr/>
            <p:nvPr/>
          </p:nvSpPr>
          <p:spPr>
            <a:xfrm>
              <a:off x="5105388"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j</a:t>
              </a:r>
              <a:endParaRPr sz="900" b="1"/>
            </a:p>
          </p:txBody>
        </p:sp>
        <p:sp>
          <p:nvSpPr>
            <p:cNvPr id="59" name="Google Shape;296;p36"/>
            <p:cNvSpPr/>
            <p:nvPr/>
          </p:nvSpPr>
          <p:spPr>
            <a:xfrm>
              <a:off x="5611079"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k</a:t>
              </a:r>
              <a:endParaRPr sz="900" b="1"/>
            </a:p>
          </p:txBody>
        </p:sp>
        <p:sp>
          <p:nvSpPr>
            <p:cNvPr id="60" name="Google Shape;296;p36"/>
            <p:cNvSpPr/>
            <p:nvPr/>
          </p:nvSpPr>
          <p:spPr>
            <a:xfrm>
              <a:off x="6116770"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l</a:t>
              </a:r>
              <a:endParaRPr sz="900" b="1"/>
            </a:p>
          </p:txBody>
        </p:sp>
        <p:sp>
          <p:nvSpPr>
            <p:cNvPr id="61" name="Google Shape;296;p36"/>
            <p:cNvSpPr/>
            <p:nvPr/>
          </p:nvSpPr>
          <p:spPr>
            <a:xfrm>
              <a:off x="6622461"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m</a:t>
              </a:r>
              <a:endParaRPr sz="900" b="1"/>
            </a:p>
          </p:txBody>
        </p:sp>
        <p:sp>
          <p:nvSpPr>
            <p:cNvPr id="62" name="Google Shape;296;p36"/>
            <p:cNvSpPr/>
            <p:nvPr/>
          </p:nvSpPr>
          <p:spPr>
            <a:xfrm>
              <a:off x="7128152"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n</a:t>
              </a:r>
              <a:endParaRPr sz="900" b="1"/>
            </a:p>
          </p:txBody>
        </p:sp>
        <p:sp>
          <p:nvSpPr>
            <p:cNvPr id="63" name="Google Shape;296;p36"/>
            <p:cNvSpPr/>
            <p:nvPr/>
          </p:nvSpPr>
          <p:spPr>
            <a:xfrm>
              <a:off x="7633843"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o</a:t>
              </a:r>
              <a:endParaRPr sz="900" b="1"/>
            </a:p>
          </p:txBody>
        </p:sp>
        <p:sp>
          <p:nvSpPr>
            <p:cNvPr id="64" name="Google Shape;296;p36"/>
            <p:cNvSpPr/>
            <p:nvPr/>
          </p:nvSpPr>
          <p:spPr>
            <a:xfrm>
              <a:off x="8139535" y="9144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p</a:t>
              </a:r>
              <a:endParaRPr sz="900" b="1"/>
            </a:p>
          </p:txBody>
        </p:sp>
        <p:sp>
          <p:nvSpPr>
            <p:cNvPr id="66" name="Google Shape;296;p36"/>
            <p:cNvSpPr/>
            <p:nvPr/>
          </p:nvSpPr>
          <p:spPr>
            <a:xfrm>
              <a:off x="1565517"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a</a:t>
              </a:r>
              <a:endParaRPr sz="900" b="1"/>
            </a:p>
          </p:txBody>
        </p:sp>
        <p:sp>
          <p:nvSpPr>
            <p:cNvPr id="67" name="Google Shape;296;p36"/>
            <p:cNvSpPr/>
            <p:nvPr/>
          </p:nvSpPr>
          <p:spPr>
            <a:xfrm>
              <a:off x="2071208"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b</a:t>
              </a:r>
              <a:endParaRPr sz="900" b="1"/>
            </a:p>
          </p:txBody>
        </p:sp>
        <p:sp>
          <p:nvSpPr>
            <p:cNvPr id="68" name="Google Shape;296;p36"/>
            <p:cNvSpPr/>
            <p:nvPr/>
          </p:nvSpPr>
          <p:spPr>
            <a:xfrm>
              <a:off x="2576899"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c</a:t>
              </a:r>
              <a:endParaRPr sz="900" b="1"/>
            </a:p>
          </p:txBody>
        </p:sp>
        <p:sp>
          <p:nvSpPr>
            <p:cNvPr id="69" name="Google Shape;296;p36"/>
            <p:cNvSpPr/>
            <p:nvPr/>
          </p:nvSpPr>
          <p:spPr>
            <a:xfrm>
              <a:off x="3082590"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d</a:t>
              </a:r>
              <a:endParaRPr sz="900" b="1"/>
            </a:p>
          </p:txBody>
        </p:sp>
        <p:sp>
          <p:nvSpPr>
            <p:cNvPr id="70" name="Google Shape;296;p36"/>
            <p:cNvSpPr/>
            <p:nvPr/>
          </p:nvSpPr>
          <p:spPr>
            <a:xfrm>
              <a:off x="3588281"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e</a:t>
              </a:r>
              <a:endParaRPr sz="900" b="1"/>
            </a:p>
          </p:txBody>
        </p:sp>
        <p:sp>
          <p:nvSpPr>
            <p:cNvPr id="71" name="Google Shape;296;p36"/>
            <p:cNvSpPr/>
            <p:nvPr/>
          </p:nvSpPr>
          <p:spPr>
            <a:xfrm>
              <a:off x="4093972"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f</a:t>
              </a:r>
              <a:endParaRPr sz="900" b="1"/>
            </a:p>
          </p:txBody>
        </p:sp>
        <p:sp>
          <p:nvSpPr>
            <p:cNvPr id="72" name="Google Shape;296;p36"/>
            <p:cNvSpPr/>
            <p:nvPr/>
          </p:nvSpPr>
          <p:spPr>
            <a:xfrm>
              <a:off x="4599663"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g</a:t>
              </a:r>
              <a:endParaRPr sz="900" b="1"/>
            </a:p>
          </p:txBody>
        </p:sp>
        <p:sp>
          <p:nvSpPr>
            <p:cNvPr id="73" name="Google Shape;296;p36"/>
            <p:cNvSpPr/>
            <p:nvPr/>
          </p:nvSpPr>
          <p:spPr>
            <a:xfrm>
              <a:off x="5105354"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h</a:t>
              </a:r>
              <a:endParaRPr sz="900" b="1"/>
            </a:p>
          </p:txBody>
        </p:sp>
        <p:sp>
          <p:nvSpPr>
            <p:cNvPr id="74" name="Google Shape;296;p36"/>
            <p:cNvSpPr/>
            <p:nvPr/>
          </p:nvSpPr>
          <p:spPr>
            <a:xfrm>
              <a:off x="5611045"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err="1"/>
                <a:t>i</a:t>
              </a:r>
              <a:endParaRPr sz="900" b="1"/>
            </a:p>
          </p:txBody>
        </p:sp>
        <p:sp>
          <p:nvSpPr>
            <p:cNvPr id="75" name="Google Shape;296;p36"/>
            <p:cNvSpPr/>
            <p:nvPr/>
          </p:nvSpPr>
          <p:spPr>
            <a:xfrm>
              <a:off x="6116736"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j</a:t>
              </a:r>
              <a:endParaRPr sz="900" b="1"/>
            </a:p>
          </p:txBody>
        </p:sp>
        <p:sp>
          <p:nvSpPr>
            <p:cNvPr id="76" name="Google Shape;296;p36"/>
            <p:cNvSpPr/>
            <p:nvPr/>
          </p:nvSpPr>
          <p:spPr>
            <a:xfrm>
              <a:off x="6622427"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k</a:t>
              </a:r>
              <a:endParaRPr sz="900" b="1"/>
            </a:p>
          </p:txBody>
        </p:sp>
        <p:sp>
          <p:nvSpPr>
            <p:cNvPr id="77" name="Google Shape;296;p36"/>
            <p:cNvSpPr/>
            <p:nvPr/>
          </p:nvSpPr>
          <p:spPr>
            <a:xfrm>
              <a:off x="7128118" y="22860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l</a:t>
              </a:r>
              <a:endParaRPr sz="900" b="1"/>
            </a:p>
          </p:txBody>
        </p:sp>
        <p:sp>
          <p:nvSpPr>
            <p:cNvPr id="78" name="Google Shape;296;p36"/>
            <p:cNvSpPr/>
            <p:nvPr/>
          </p:nvSpPr>
          <p:spPr>
            <a:xfrm>
              <a:off x="2071194"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0</a:t>
              </a:r>
              <a:endParaRPr sz="900" b="1"/>
            </a:p>
          </p:txBody>
        </p:sp>
        <p:sp>
          <p:nvSpPr>
            <p:cNvPr id="79" name="Google Shape;296;p36"/>
            <p:cNvSpPr/>
            <p:nvPr/>
          </p:nvSpPr>
          <p:spPr>
            <a:xfrm>
              <a:off x="2576885"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1</a:t>
              </a:r>
              <a:endParaRPr sz="900" b="1"/>
            </a:p>
          </p:txBody>
        </p:sp>
        <p:sp>
          <p:nvSpPr>
            <p:cNvPr id="80" name="Google Shape;296;p36"/>
            <p:cNvSpPr/>
            <p:nvPr/>
          </p:nvSpPr>
          <p:spPr>
            <a:xfrm>
              <a:off x="3082576"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2</a:t>
              </a:r>
              <a:endParaRPr sz="900" b="1"/>
            </a:p>
          </p:txBody>
        </p:sp>
        <p:sp>
          <p:nvSpPr>
            <p:cNvPr id="81" name="Google Shape;296;p36"/>
            <p:cNvSpPr/>
            <p:nvPr/>
          </p:nvSpPr>
          <p:spPr>
            <a:xfrm>
              <a:off x="3588267"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3</a:t>
              </a:r>
              <a:endParaRPr sz="900" b="1"/>
            </a:p>
          </p:txBody>
        </p:sp>
        <p:sp>
          <p:nvSpPr>
            <p:cNvPr id="82" name="Google Shape;296;p36"/>
            <p:cNvSpPr/>
            <p:nvPr/>
          </p:nvSpPr>
          <p:spPr>
            <a:xfrm>
              <a:off x="4093958"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4</a:t>
              </a:r>
              <a:endParaRPr sz="900" b="1"/>
            </a:p>
          </p:txBody>
        </p:sp>
        <p:sp>
          <p:nvSpPr>
            <p:cNvPr id="83" name="Google Shape;296;p36"/>
            <p:cNvSpPr/>
            <p:nvPr/>
          </p:nvSpPr>
          <p:spPr>
            <a:xfrm>
              <a:off x="4599649"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t>5</a:t>
              </a:r>
              <a:endParaRPr sz="900" b="1"/>
            </a:p>
          </p:txBody>
        </p:sp>
        <p:sp>
          <p:nvSpPr>
            <p:cNvPr id="84" name="Google Shape;296;p36"/>
            <p:cNvSpPr/>
            <p:nvPr/>
          </p:nvSpPr>
          <p:spPr>
            <a:xfrm>
              <a:off x="5105340"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6</a:t>
              </a:r>
              <a:endParaRPr sz="900" b="1"/>
            </a:p>
          </p:txBody>
        </p:sp>
        <p:sp>
          <p:nvSpPr>
            <p:cNvPr id="85" name="Google Shape;296;p36"/>
            <p:cNvSpPr/>
            <p:nvPr/>
          </p:nvSpPr>
          <p:spPr>
            <a:xfrm>
              <a:off x="5611031"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7</a:t>
              </a:r>
              <a:endParaRPr sz="900" b="1"/>
            </a:p>
          </p:txBody>
        </p:sp>
        <p:sp>
          <p:nvSpPr>
            <p:cNvPr id="86" name="Google Shape;296;p36"/>
            <p:cNvSpPr/>
            <p:nvPr/>
          </p:nvSpPr>
          <p:spPr>
            <a:xfrm>
              <a:off x="6116722"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t>8</a:t>
              </a:r>
              <a:endParaRPr sz="900" b="1"/>
            </a:p>
          </p:txBody>
        </p:sp>
        <p:sp>
          <p:nvSpPr>
            <p:cNvPr id="87" name="Google Shape;296;p36"/>
            <p:cNvSpPr/>
            <p:nvPr/>
          </p:nvSpPr>
          <p:spPr>
            <a:xfrm>
              <a:off x="6622413"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9</a:t>
              </a:r>
              <a:endParaRPr sz="900" b="1"/>
            </a:p>
          </p:txBody>
        </p:sp>
        <p:cxnSp>
          <p:nvCxnSpPr>
            <p:cNvPr id="5" name="Curved Connector 4"/>
            <p:cNvCxnSpPr>
              <a:stCxn id="296" idx="4"/>
              <a:endCxn id="68" idx="0"/>
            </p:cNvCxnSpPr>
            <p:nvPr/>
          </p:nvCxnSpPr>
          <p:spPr>
            <a:xfrm rot="16200000" flipH="1">
              <a:off x="1336934" y="817435"/>
              <a:ext cx="914400" cy="20227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70" name="Left Brace 269"/>
            <p:cNvSpPr/>
            <p:nvPr/>
          </p:nvSpPr>
          <p:spPr>
            <a:xfrm rot="5400000">
              <a:off x="4339882" y="-3342414"/>
              <a:ext cx="471058" cy="804256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1" name="TextBox 270"/>
            <p:cNvSpPr txBox="1"/>
            <p:nvPr/>
          </p:nvSpPr>
          <p:spPr>
            <a:xfrm>
              <a:off x="3605615" y="156350"/>
              <a:ext cx="1939554" cy="307777"/>
            </a:xfrm>
            <a:prstGeom prst="rect">
              <a:avLst/>
            </a:prstGeom>
            <a:noFill/>
          </p:spPr>
          <p:txBody>
            <a:bodyPr wrap="square" rtlCol="0">
              <a:spAutoFit/>
            </a:bodyPr>
            <a:lstStyle/>
            <a:p>
              <a:pPr algn="ctr"/>
              <a:r>
                <a:rPr lang="en-US"/>
                <a:t>Input Layer</a:t>
              </a:r>
            </a:p>
          </p:txBody>
        </p:sp>
        <p:sp>
          <p:nvSpPr>
            <p:cNvPr id="192" name="Left Brace 191"/>
            <p:cNvSpPr/>
            <p:nvPr/>
          </p:nvSpPr>
          <p:spPr>
            <a:xfrm rot="16200000">
              <a:off x="4339876" y="1846118"/>
              <a:ext cx="471058" cy="500842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3" name="TextBox 192"/>
            <p:cNvSpPr txBox="1"/>
            <p:nvPr/>
          </p:nvSpPr>
          <p:spPr>
            <a:xfrm>
              <a:off x="3394323" y="4571998"/>
              <a:ext cx="2362163" cy="307777"/>
            </a:xfrm>
            <a:prstGeom prst="rect">
              <a:avLst/>
            </a:prstGeom>
            <a:noFill/>
          </p:spPr>
          <p:txBody>
            <a:bodyPr wrap="square" rtlCol="0">
              <a:spAutoFit/>
            </a:bodyPr>
            <a:lstStyle/>
            <a:p>
              <a:pPr algn="ctr"/>
              <a:r>
                <a:rPr lang="en-US"/>
                <a:t>Output Layer</a:t>
              </a:r>
            </a:p>
          </p:txBody>
        </p:sp>
      </p:grpSp>
      <p:cxnSp>
        <p:nvCxnSpPr>
          <p:cNvPr id="4" name="Curved Connector 3"/>
          <p:cNvCxnSpPr>
            <a:stCxn id="66" idx="4"/>
            <a:endCxn id="87" idx="0"/>
          </p:cNvCxnSpPr>
          <p:nvPr/>
        </p:nvCxnSpPr>
        <p:spPr>
          <a:xfrm rot="16200000" flipH="1">
            <a:off x="4199065" y="732018"/>
            <a:ext cx="914400" cy="505689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 name="Curved Connector 6"/>
          <p:cNvCxnSpPr>
            <a:stCxn id="67" idx="4"/>
            <a:endCxn id="86" idx="0"/>
          </p:cNvCxnSpPr>
          <p:nvPr/>
        </p:nvCxnSpPr>
        <p:spPr>
          <a:xfrm rot="16200000" flipH="1">
            <a:off x="4199065" y="1237709"/>
            <a:ext cx="914400" cy="40455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p:cNvCxnSpPr>
            <a:stCxn id="68" idx="4"/>
            <a:endCxn id="80" idx="0"/>
          </p:cNvCxnSpPr>
          <p:nvPr/>
        </p:nvCxnSpPr>
        <p:spPr>
          <a:xfrm rot="16200000" flipH="1">
            <a:off x="2934837" y="3007627"/>
            <a:ext cx="914400" cy="50567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Curved Connector 13"/>
          <p:cNvCxnSpPr>
            <a:stCxn id="69" idx="4"/>
            <a:endCxn id="81" idx="0"/>
          </p:cNvCxnSpPr>
          <p:nvPr/>
        </p:nvCxnSpPr>
        <p:spPr>
          <a:xfrm rot="16200000" flipH="1">
            <a:off x="3440528" y="3007627"/>
            <a:ext cx="914400" cy="505677"/>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8" name="Curved Connector 17"/>
          <p:cNvCxnSpPr>
            <a:stCxn id="70" idx="4"/>
            <a:endCxn id="81" idx="0"/>
          </p:cNvCxnSpPr>
          <p:nvPr/>
        </p:nvCxnSpPr>
        <p:spPr>
          <a:xfrm rot="5400000">
            <a:off x="3693374" y="3260459"/>
            <a:ext cx="914400" cy="1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2" name="Curved Connector 21"/>
          <p:cNvCxnSpPr>
            <a:stCxn id="71" idx="4"/>
            <a:endCxn id="79" idx="0"/>
          </p:cNvCxnSpPr>
          <p:nvPr/>
        </p:nvCxnSpPr>
        <p:spPr>
          <a:xfrm rot="5400000">
            <a:off x="3440529" y="2501923"/>
            <a:ext cx="914400" cy="151708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72" idx="4"/>
            <a:endCxn id="82" idx="0"/>
          </p:cNvCxnSpPr>
          <p:nvPr/>
        </p:nvCxnSpPr>
        <p:spPr>
          <a:xfrm rot="5400000">
            <a:off x="4451911" y="3007614"/>
            <a:ext cx="914400" cy="505705"/>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urved Connector 29"/>
          <p:cNvCxnSpPr>
            <a:stCxn id="73" idx="4"/>
            <a:endCxn id="80" idx="0"/>
          </p:cNvCxnSpPr>
          <p:nvPr/>
        </p:nvCxnSpPr>
        <p:spPr>
          <a:xfrm rot="5400000">
            <a:off x="4199065" y="2249077"/>
            <a:ext cx="914400" cy="2022778"/>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4" name="Curved Connector 33"/>
          <p:cNvCxnSpPr>
            <a:stCxn id="74" idx="4"/>
            <a:endCxn id="80" idx="0"/>
          </p:cNvCxnSpPr>
          <p:nvPr/>
        </p:nvCxnSpPr>
        <p:spPr>
          <a:xfrm rot="5400000">
            <a:off x="4451911" y="1996232"/>
            <a:ext cx="914400" cy="252846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urved Connector 37"/>
          <p:cNvCxnSpPr>
            <a:stCxn id="75" idx="4"/>
            <a:endCxn id="82" idx="0"/>
          </p:cNvCxnSpPr>
          <p:nvPr/>
        </p:nvCxnSpPr>
        <p:spPr>
          <a:xfrm rot="5400000">
            <a:off x="5210447" y="2249077"/>
            <a:ext cx="914400" cy="202277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76" idx="4"/>
            <a:endCxn id="85" idx="0"/>
          </p:cNvCxnSpPr>
          <p:nvPr/>
        </p:nvCxnSpPr>
        <p:spPr>
          <a:xfrm rot="5400000">
            <a:off x="6221829" y="2754768"/>
            <a:ext cx="914400" cy="101139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 name="Curved Connector 64"/>
          <p:cNvCxnSpPr>
            <a:stCxn id="77" idx="4"/>
            <a:endCxn id="83" idx="0"/>
          </p:cNvCxnSpPr>
          <p:nvPr/>
        </p:nvCxnSpPr>
        <p:spPr>
          <a:xfrm rot="5400000">
            <a:off x="5968984" y="1996232"/>
            <a:ext cx="914400" cy="2528469"/>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0" name="Curved Connector 89"/>
          <p:cNvCxnSpPr>
            <a:stCxn id="68" idx="4"/>
            <a:endCxn id="78" idx="0"/>
          </p:cNvCxnSpPr>
          <p:nvPr/>
        </p:nvCxnSpPr>
        <p:spPr>
          <a:xfrm rot="5400000">
            <a:off x="2429147" y="3007614"/>
            <a:ext cx="914400" cy="505705"/>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4" name="Curved Connector 93"/>
          <p:cNvCxnSpPr>
            <a:stCxn id="77" idx="4"/>
            <a:endCxn id="78" idx="0"/>
          </p:cNvCxnSpPr>
          <p:nvPr/>
        </p:nvCxnSpPr>
        <p:spPr>
          <a:xfrm rot="5400000">
            <a:off x="4704756" y="732004"/>
            <a:ext cx="914400" cy="5056924"/>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7" name="Curved Connector 96"/>
          <p:cNvCxnSpPr>
            <a:stCxn id="72" idx="4"/>
            <a:endCxn id="79" idx="0"/>
          </p:cNvCxnSpPr>
          <p:nvPr/>
        </p:nvCxnSpPr>
        <p:spPr>
          <a:xfrm rot="5400000">
            <a:off x="3693374" y="2249077"/>
            <a:ext cx="914400" cy="202277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0" name="Curved Connector 99"/>
          <p:cNvCxnSpPr>
            <a:stCxn id="75" idx="4"/>
            <a:endCxn id="83" idx="0"/>
          </p:cNvCxnSpPr>
          <p:nvPr/>
        </p:nvCxnSpPr>
        <p:spPr>
          <a:xfrm rot="5400000">
            <a:off x="5463293" y="2501923"/>
            <a:ext cx="914400" cy="151708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103"/>
          <p:cNvCxnSpPr>
            <a:stCxn id="67" idx="4"/>
            <a:endCxn id="84" idx="0"/>
          </p:cNvCxnSpPr>
          <p:nvPr/>
        </p:nvCxnSpPr>
        <p:spPr>
          <a:xfrm rot="16200000" flipH="1">
            <a:off x="3693374" y="1743400"/>
            <a:ext cx="914400" cy="30341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p:cNvCxnSpPr>
            <a:stCxn id="71" idx="4"/>
            <a:endCxn id="84" idx="0"/>
          </p:cNvCxnSpPr>
          <p:nvPr/>
        </p:nvCxnSpPr>
        <p:spPr>
          <a:xfrm rot="16200000" flipH="1">
            <a:off x="4704756" y="2754782"/>
            <a:ext cx="914400" cy="101136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111"/>
          <p:cNvCxnSpPr>
            <a:stCxn id="72" idx="4"/>
            <a:endCxn id="85" idx="0"/>
          </p:cNvCxnSpPr>
          <p:nvPr/>
        </p:nvCxnSpPr>
        <p:spPr>
          <a:xfrm rot="16200000" flipH="1">
            <a:off x="5210447" y="2754782"/>
            <a:ext cx="914400" cy="1011368"/>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6" name="Curved Connector 115"/>
          <p:cNvCxnSpPr>
            <a:stCxn id="66" idx="4"/>
            <a:endCxn id="86" idx="0"/>
          </p:cNvCxnSpPr>
          <p:nvPr/>
        </p:nvCxnSpPr>
        <p:spPr>
          <a:xfrm rot="16200000" flipH="1">
            <a:off x="3946219" y="984863"/>
            <a:ext cx="914400" cy="455120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0" name="Curved Connector 119"/>
          <p:cNvCxnSpPr>
            <a:stCxn id="72" idx="4"/>
            <a:endCxn id="87" idx="0"/>
          </p:cNvCxnSpPr>
          <p:nvPr/>
        </p:nvCxnSpPr>
        <p:spPr>
          <a:xfrm rot="16200000" flipH="1">
            <a:off x="5716138" y="2249091"/>
            <a:ext cx="914400" cy="2022750"/>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2" name="TextBox 1"/>
          <p:cNvSpPr txBox="1"/>
          <p:nvPr/>
        </p:nvSpPr>
        <p:spPr>
          <a:xfrm>
            <a:off x="-9948" y="1049177"/>
            <a:ext cx="1053083" cy="307777"/>
          </a:xfrm>
          <a:prstGeom prst="rect">
            <a:avLst/>
          </a:prstGeom>
          <a:noFill/>
        </p:spPr>
        <p:txBody>
          <a:bodyPr wrap="square" rtlCol="0">
            <a:spAutoFit/>
          </a:bodyPr>
          <a:lstStyle/>
          <a:p>
            <a:pPr algn="ctr"/>
            <a:r>
              <a:rPr lang="en-US"/>
              <a:t>Layer 1</a:t>
            </a:r>
          </a:p>
        </p:txBody>
      </p:sp>
      <p:sp>
        <p:nvSpPr>
          <p:cNvPr id="96" name="TextBox 95"/>
          <p:cNvSpPr txBox="1"/>
          <p:nvPr/>
        </p:nvSpPr>
        <p:spPr>
          <a:xfrm>
            <a:off x="4232" y="2420777"/>
            <a:ext cx="1053083" cy="307777"/>
          </a:xfrm>
          <a:prstGeom prst="rect">
            <a:avLst/>
          </a:prstGeom>
          <a:noFill/>
        </p:spPr>
        <p:txBody>
          <a:bodyPr wrap="square" rtlCol="0">
            <a:spAutoFit/>
          </a:bodyPr>
          <a:lstStyle/>
          <a:p>
            <a:pPr algn="ctr"/>
            <a:r>
              <a:rPr lang="en-US"/>
              <a:t>Layer 2</a:t>
            </a:r>
          </a:p>
        </p:txBody>
      </p:sp>
      <p:sp>
        <p:nvSpPr>
          <p:cNvPr id="98" name="TextBox 97"/>
          <p:cNvSpPr txBox="1"/>
          <p:nvPr/>
        </p:nvSpPr>
        <p:spPr>
          <a:xfrm>
            <a:off x="-3275" y="3792377"/>
            <a:ext cx="1053083" cy="307777"/>
          </a:xfrm>
          <a:prstGeom prst="rect">
            <a:avLst/>
          </a:prstGeom>
          <a:noFill/>
        </p:spPr>
        <p:txBody>
          <a:bodyPr wrap="square" rtlCol="0">
            <a:spAutoFit/>
          </a:bodyPr>
          <a:lstStyle/>
          <a:p>
            <a:pPr algn="ctr"/>
            <a:r>
              <a:rPr lang="en-US"/>
              <a:t>Layer 3</a:t>
            </a:r>
          </a:p>
        </p:txBody>
      </p:sp>
    </p:spTree>
    <p:extLst>
      <p:ext uri="{BB962C8B-B14F-4D97-AF65-F5344CB8AC3E}">
        <p14:creationId xmlns:p14="http://schemas.microsoft.com/office/powerpoint/2010/main" val="306312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6" name="Google Shape;296;p36"/>
          <p:cNvSpPr/>
          <p:nvPr/>
        </p:nvSpPr>
        <p:spPr>
          <a:xfrm>
            <a:off x="554169"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a</a:t>
            </a:r>
            <a:endParaRPr sz="900" b="1"/>
          </a:p>
        </p:txBody>
      </p:sp>
      <p:sp>
        <p:nvSpPr>
          <p:cNvPr id="50" name="Google Shape;296;p36"/>
          <p:cNvSpPr/>
          <p:nvPr/>
        </p:nvSpPr>
        <p:spPr>
          <a:xfrm>
            <a:off x="1059860"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b</a:t>
            </a:r>
            <a:endParaRPr sz="900" b="1"/>
          </a:p>
        </p:txBody>
      </p:sp>
      <p:sp>
        <p:nvSpPr>
          <p:cNvPr id="51" name="Google Shape;296;p36"/>
          <p:cNvSpPr/>
          <p:nvPr/>
        </p:nvSpPr>
        <p:spPr>
          <a:xfrm>
            <a:off x="1565551"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c</a:t>
            </a:r>
            <a:endParaRPr sz="900" b="1"/>
          </a:p>
        </p:txBody>
      </p:sp>
      <p:sp>
        <p:nvSpPr>
          <p:cNvPr id="52" name="Google Shape;296;p36"/>
          <p:cNvSpPr/>
          <p:nvPr/>
        </p:nvSpPr>
        <p:spPr>
          <a:xfrm>
            <a:off x="2071242"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d</a:t>
            </a:r>
            <a:endParaRPr sz="900" b="1"/>
          </a:p>
        </p:txBody>
      </p:sp>
      <p:sp>
        <p:nvSpPr>
          <p:cNvPr id="53" name="Google Shape;296;p36"/>
          <p:cNvSpPr/>
          <p:nvPr/>
        </p:nvSpPr>
        <p:spPr>
          <a:xfrm>
            <a:off x="2576933"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e</a:t>
            </a:r>
            <a:endParaRPr sz="900" b="1"/>
          </a:p>
        </p:txBody>
      </p:sp>
      <p:sp>
        <p:nvSpPr>
          <p:cNvPr id="54" name="Google Shape;296;p36"/>
          <p:cNvSpPr/>
          <p:nvPr/>
        </p:nvSpPr>
        <p:spPr>
          <a:xfrm>
            <a:off x="3082624"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f</a:t>
            </a:r>
            <a:endParaRPr sz="900" b="1"/>
          </a:p>
        </p:txBody>
      </p:sp>
      <p:sp>
        <p:nvSpPr>
          <p:cNvPr id="55" name="Google Shape;296;p36"/>
          <p:cNvSpPr/>
          <p:nvPr/>
        </p:nvSpPr>
        <p:spPr>
          <a:xfrm>
            <a:off x="3588315"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g</a:t>
            </a:r>
            <a:endParaRPr sz="900" b="1"/>
          </a:p>
        </p:txBody>
      </p:sp>
      <p:sp>
        <p:nvSpPr>
          <p:cNvPr id="56" name="Google Shape;296;p36"/>
          <p:cNvSpPr/>
          <p:nvPr/>
        </p:nvSpPr>
        <p:spPr>
          <a:xfrm>
            <a:off x="4094006"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h</a:t>
            </a:r>
            <a:endParaRPr sz="900" b="1"/>
          </a:p>
        </p:txBody>
      </p:sp>
      <p:sp>
        <p:nvSpPr>
          <p:cNvPr id="57" name="Google Shape;296;p36"/>
          <p:cNvSpPr/>
          <p:nvPr/>
        </p:nvSpPr>
        <p:spPr>
          <a:xfrm>
            <a:off x="4599697"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err="1"/>
              <a:t>i</a:t>
            </a:r>
            <a:endParaRPr sz="900" b="1"/>
          </a:p>
        </p:txBody>
      </p:sp>
      <p:sp>
        <p:nvSpPr>
          <p:cNvPr id="58" name="Google Shape;296;p36"/>
          <p:cNvSpPr/>
          <p:nvPr/>
        </p:nvSpPr>
        <p:spPr>
          <a:xfrm>
            <a:off x="5105388"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j</a:t>
            </a:r>
            <a:endParaRPr sz="900" b="1"/>
          </a:p>
        </p:txBody>
      </p:sp>
      <p:sp>
        <p:nvSpPr>
          <p:cNvPr id="59" name="Google Shape;296;p36"/>
          <p:cNvSpPr/>
          <p:nvPr/>
        </p:nvSpPr>
        <p:spPr>
          <a:xfrm>
            <a:off x="5611079"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k</a:t>
            </a:r>
            <a:endParaRPr sz="900" b="1"/>
          </a:p>
        </p:txBody>
      </p:sp>
      <p:sp>
        <p:nvSpPr>
          <p:cNvPr id="60" name="Google Shape;296;p36"/>
          <p:cNvSpPr/>
          <p:nvPr/>
        </p:nvSpPr>
        <p:spPr>
          <a:xfrm>
            <a:off x="6116770"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l</a:t>
            </a:r>
            <a:endParaRPr sz="900" b="1"/>
          </a:p>
        </p:txBody>
      </p:sp>
      <p:sp>
        <p:nvSpPr>
          <p:cNvPr id="61" name="Google Shape;296;p36"/>
          <p:cNvSpPr/>
          <p:nvPr/>
        </p:nvSpPr>
        <p:spPr>
          <a:xfrm>
            <a:off x="6622461"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m</a:t>
            </a:r>
            <a:endParaRPr sz="900" b="1"/>
          </a:p>
        </p:txBody>
      </p:sp>
      <p:sp>
        <p:nvSpPr>
          <p:cNvPr id="62" name="Google Shape;296;p36"/>
          <p:cNvSpPr/>
          <p:nvPr/>
        </p:nvSpPr>
        <p:spPr>
          <a:xfrm>
            <a:off x="7128152"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n</a:t>
            </a:r>
            <a:endParaRPr sz="900" b="1"/>
          </a:p>
        </p:txBody>
      </p:sp>
      <p:sp>
        <p:nvSpPr>
          <p:cNvPr id="63" name="Google Shape;296;p36"/>
          <p:cNvSpPr/>
          <p:nvPr/>
        </p:nvSpPr>
        <p:spPr>
          <a:xfrm>
            <a:off x="7633843"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o</a:t>
            </a:r>
            <a:endParaRPr sz="900" b="1"/>
          </a:p>
        </p:txBody>
      </p:sp>
      <p:sp>
        <p:nvSpPr>
          <p:cNvPr id="64" name="Google Shape;296;p36"/>
          <p:cNvSpPr/>
          <p:nvPr/>
        </p:nvSpPr>
        <p:spPr>
          <a:xfrm>
            <a:off x="8139535"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p</a:t>
            </a:r>
            <a:endParaRPr sz="900" b="1"/>
          </a:p>
        </p:txBody>
      </p:sp>
      <p:sp>
        <p:nvSpPr>
          <p:cNvPr id="66" name="Google Shape;296;p36"/>
          <p:cNvSpPr/>
          <p:nvPr/>
        </p:nvSpPr>
        <p:spPr>
          <a:xfrm>
            <a:off x="1565517"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a</a:t>
            </a:r>
            <a:endParaRPr sz="900" b="1"/>
          </a:p>
        </p:txBody>
      </p:sp>
      <p:sp>
        <p:nvSpPr>
          <p:cNvPr id="67" name="Google Shape;296;p36"/>
          <p:cNvSpPr/>
          <p:nvPr/>
        </p:nvSpPr>
        <p:spPr>
          <a:xfrm>
            <a:off x="2071208"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b</a:t>
            </a:r>
            <a:endParaRPr sz="900" b="1"/>
          </a:p>
        </p:txBody>
      </p:sp>
      <p:sp>
        <p:nvSpPr>
          <p:cNvPr id="68" name="Google Shape;296;p36"/>
          <p:cNvSpPr/>
          <p:nvPr/>
        </p:nvSpPr>
        <p:spPr>
          <a:xfrm>
            <a:off x="2576899"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c</a:t>
            </a:r>
            <a:endParaRPr sz="900" b="1"/>
          </a:p>
        </p:txBody>
      </p:sp>
      <p:sp>
        <p:nvSpPr>
          <p:cNvPr id="69" name="Google Shape;296;p36"/>
          <p:cNvSpPr/>
          <p:nvPr/>
        </p:nvSpPr>
        <p:spPr>
          <a:xfrm>
            <a:off x="3082590"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d</a:t>
            </a:r>
            <a:endParaRPr sz="900" b="1"/>
          </a:p>
        </p:txBody>
      </p:sp>
      <p:sp>
        <p:nvSpPr>
          <p:cNvPr id="70" name="Google Shape;296;p36"/>
          <p:cNvSpPr/>
          <p:nvPr/>
        </p:nvSpPr>
        <p:spPr>
          <a:xfrm>
            <a:off x="3588281"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e</a:t>
            </a:r>
            <a:endParaRPr sz="900" b="1"/>
          </a:p>
        </p:txBody>
      </p:sp>
      <p:sp>
        <p:nvSpPr>
          <p:cNvPr id="71" name="Google Shape;296;p36"/>
          <p:cNvSpPr/>
          <p:nvPr/>
        </p:nvSpPr>
        <p:spPr>
          <a:xfrm>
            <a:off x="4093972"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f</a:t>
            </a:r>
            <a:endParaRPr sz="900" b="1"/>
          </a:p>
        </p:txBody>
      </p:sp>
      <p:sp>
        <p:nvSpPr>
          <p:cNvPr id="72" name="Google Shape;296;p36"/>
          <p:cNvSpPr/>
          <p:nvPr/>
        </p:nvSpPr>
        <p:spPr>
          <a:xfrm>
            <a:off x="4599663"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g</a:t>
            </a:r>
            <a:endParaRPr sz="900" b="1"/>
          </a:p>
        </p:txBody>
      </p:sp>
      <p:sp>
        <p:nvSpPr>
          <p:cNvPr id="73" name="Google Shape;296;p36"/>
          <p:cNvSpPr/>
          <p:nvPr/>
        </p:nvSpPr>
        <p:spPr>
          <a:xfrm>
            <a:off x="5105354"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h</a:t>
            </a:r>
            <a:endParaRPr sz="900" b="1"/>
          </a:p>
        </p:txBody>
      </p:sp>
      <p:sp>
        <p:nvSpPr>
          <p:cNvPr id="74" name="Google Shape;296;p36"/>
          <p:cNvSpPr/>
          <p:nvPr/>
        </p:nvSpPr>
        <p:spPr>
          <a:xfrm>
            <a:off x="5611045"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err="1"/>
              <a:t>i</a:t>
            </a:r>
            <a:endParaRPr sz="900" b="1"/>
          </a:p>
        </p:txBody>
      </p:sp>
      <p:sp>
        <p:nvSpPr>
          <p:cNvPr id="75" name="Google Shape;296;p36"/>
          <p:cNvSpPr/>
          <p:nvPr/>
        </p:nvSpPr>
        <p:spPr>
          <a:xfrm>
            <a:off x="6116736"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j</a:t>
            </a:r>
            <a:endParaRPr sz="900" b="1"/>
          </a:p>
        </p:txBody>
      </p:sp>
      <p:sp>
        <p:nvSpPr>
          <p:cNvPr id="76" name="Google Shape;296;p36"/>
          <p:cNvSpPr/>
          <p:nvPr/>
        </p:nvSpPr>
        <p:spPr>
          <a:xfrm>
            <a:off x="6622427"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k</a:t>
            </a:r>
            <a:endParaRPr sz="900" b="1"/>
          </a:p>
        </p:txBody>
      </p:sp>
      <p:sp>
        <p:nvSpPr>
          <p:cNvPr id="77" name="Google Shape;296;p36"/>
          <p:cNvSpPr/>
          <p:nvPr/>
        </p:nvSpPr>
        <p:spPr>
          <a:xfrm>
            <a:off x="7128118"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l</a:t>
            </a:r>
            <a:endParaRPr sz="900" b="1"/>
          </a:p>
        </p:txBody>
      </p:sp>
      <p:sp>
        <p:nvSpPr>
          <p:cNvPr id="78" name="Google Shape;296;p36"/>
          <p:cNvSpPr/>
          <p:nvPr/>
        </p:nvSpPr>
        <p:spPr>
          <a:xfrm>
            <a:off x="2071194"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0</a:t>
            </a:r>
            <a:endParaRPr sz="900" b="1"/>
          </a:p>
        </p:txBody>
      </p:sp>
      <p:sp>
        <p:nvSpPr>
          <p:cNvPr id="79" name="Google Shape;296;p36"/>
          <p:cNvSpPr/>
          <p:nvPr/>
        </p:nvSpPr>
        <p:spPr>
          <a:xfrm>
            <a:off x="2576885"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1</a:t>
            </a:r>
            <a:endParaRPr sz="900" b="1"/>
          </a:p>
        </p:txBody>
      </p:sp>
      <p:sp>
        <p:nvSpPr>
          <p:cNvPr id="80" name="Google Shape;296;p36"/>
          <p:cNvSpPr/>
          <p:nvPr/>
        </p:nvSpPr>
        <p:spPr>
          <a:xfrm>
            <a:off x="3082576"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2</a:t>
            </a:r>
            <a:endParaRPr sz="900" b="1"/>
          </a:p>
        </p:txBody>
      </p:sp>
      <p:sp>
        <p:nvSpPr>
          <p:cNvPr id="81" name="Google Shape;296;p36"/>
          <p:cNvSpPr/>
          <p:nvPr/>
        </p:nvSpPr>
        <p:spPr>
          <a:xfrm>
            <a:off x="3588267"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3</a:t>
            </a:r>
            <a:endParaRPr sz="900" b="1"/>
          </a:p>
        </p:txBody>
      </p:sp>
      <p:sp>
        <p:nvSpPr>
          <p:cNvPr id="82" name="Google Shape;296;p36"/>
          <p:cNvSpPr/>
          <p:nvPr/>
        </p:nvSpPr>
        <p:spPr>
          <a:xfrm>
            <a:off x="4093958"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4</a:t>
            </a:r>
            <a:endParaRPr sz="900" b="1"/>
          </a:p>
        </p:txBody>
      </p:sp>
      <p:sp>
        <p:nvSpPr>
          <p:cNvPr id="83" name="Google Shape;296;p36"/>
          <p:cNvSpPr/>
          <p:nvPr/>
        </p:nvSpPr>
        <p:spPr>
          <a:xfrm>
            <a:off x="4599649"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t>5</a:t>
            </a:r>
            <a:endParaRPr sz="900" b="1"/>
          </a:p>
        </p:txBody>
      </p:sp>
      <p:sp>
        <p:nvSpPr>
          <p:cNvPr id="84" name="Google Shape;296;p36"/>
          <p:cNvSpPr/>
          <p:nvPr/>
        </p:nvSpPr>
        <p:spPr>
          <a:xfrm>
            <a:off x="5105340"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6</a:t>
            </a:r>
            <a:endParaRPr sz="900" b="1"/>
          </a:p>
        </p:txBody>
      </p:sp>
      <p:sp>
        <p:nvSpPr>
          <p:cNvPr id="85" name="Google Shape;296;p36"/>
          <p:cNvSpPr/>
          <p:nvPr/>
        </p:nvSpPr>
        <p:spPr>
          <a:xfrm>
            <a:off x="5611031"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7</a:t>
            </a:r>
            <a:endParaRPr sz="900" b="1"/>
          </a:p>
        </p:txBody>
      </p:sp>
      <p:sp>
        <p:nvSpPr>
          <p:cNvPr id="86" name="Google Shape;296;p36"/>
          <p:cNvSpPr/>
          <p:nvPr/>
        </p:nvSpPr>
        <p:spPr>
          <a:xfrm>
            <a:off x="6116722"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t>8</a:t>
            </a:r>
            <a:endParaRPr sz="900" b="1"/>
          </a:p>
        </p:txBody>
      </p:sp>
      <p:sp>
        <p:nvSpPr>
          <p:cNvPr id="87" name="Google Shape;296;p36"/>
          <p:cNvSpPr/>
          <p:nvPr/>
        </p:nvSpPr>
        <p:spPr>
          <a:xfrm>
            <a:off x="6622413"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9</a:t>
            </a:r>
            <a:endParaRPr sz="900" b="1"/>
          </a:p>
        </p:txBody>
      </p:sp>
      <p:cxnSp>
        <p:nvCxnSpPr>
          <p:cNvPr id="5" name="Curved Connector 4"/>
          <p:cNvCxnSpPr>
            <a:stCxn id="296" idx="4"/>
            <a:endCxn id="68" idx="0"/>
          </p:cNvCxnSpPr>
          <p:nvPr/>
        </p:nvCxnSpPr>
        <p:spPr>
          <a:xfrm rot="16200000" flipH="1">
            <a:off x="1565534" y="1503235"/>
            <a:ext cx="457200" cy="20227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 name="Curved Connector 10"/>
          <p:cNvCxnSpPr>
            <a:stCxn id="50" idx="4"/>
            <a:endCxn id="68" idx="0"/>
          </p:cNvCxnSpPr>
          <p:nvPr/>
        </p:nvCxnSpPr>
        <p:spPr>
          <a:xfrm rot="16200000" flipH="1">
            <a:off x="1818379" y="1756080"/>
            <a:ext cx="457200" cy="151703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55" idx="4"/>
            <a:endCxn id="77" idx="0"/>
          </p:cNvCxnSpPr>
          <p:nvPr/>
        </p:nvCxnSpPr>
        <p:spPr>
          <a:xfrm rot="16200000" flipH="1">
            <a:off x="5358216" y="744698"/>
            <a:ext cx="457200" cy="3539803"/>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5" name="Curved Connector 34"/>
          <p:cNvCxnSpPr>
            <a:stCxn id="56" idx="4"/>
            <a:endCxn id="77" idx="0"/>
          </p:cNvCxnSpPr>
          <p:nvPr/>
        </p:nvCxnSpPr>
        <p:spPr>
          <a:xfrm rot="16200000" flipH="1">
            <a:off x="5611062" y="997544"/>
            <a:ext cx="457200" cy="3034112"/>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9" name="Curved Connector 98"/>
          <p:cNvCxnSpPr>
            <a:stCxn id="68" idx="4"/>
            <a:endCxn id="78" idx="0"/>
          </p:cNvCxnSpPr>
          <p:nvPr/>
        </p:nvCxnSpPr>
        <p:spPr>
          <a:xfrm rot="5400000">
            <a:off x="2324047" y="3176148"/>
            <a:ext cx="457200" cy="505705"/>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1" name="Curved Connector 100"/>
          <p:cNvCxnSpPr>
            <a:stCxn id="77" idx="4"/>
            <a:endCxn id="78" idx="0"/>
          </p:cNvCxnSpPr>
          <p:nvPr/>
        </p:nvCxnSpPr>
        <p:spPr>
          <a:xfrm rot="5400000">
            <a:off x="4599656" y="900538"/>
            <a:ext cx="457200" cy="5056924"/>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271" name="TextBox 270"/>
          <p:cNvSpPr txBox="1"/>
          <p:nvPr/>
        </p:nvSpPr>
        <p:spPr>
          <a:xfrm>
            <a:off x="3605615" y="156350"/>
            <a:ext cx="1939554" cy="307777"/>
          </a:xfrm>
          <a:prstGeom prst="rect">
            <a:avLst/>
          </a:prstGeom>
          <a:noFill/>
        </p:spPr>
        <p:txBody>
          <a:bodyPr wrap="square" rtlCol="0">
            <a:spAutoFit/>
          </a:bodyPr>
          <a:lstStyle/>
          <a:p>
            <a:pPr algn="ctr"/>
            <a:r>
              <a:rPr lang="en-US"/>
              <a:t>Input:</a:t>
            </a:r>
          </a:p>
        </p:txBody>
      </p:sp>
      <p:sp>
        <p:nvSpPr>
          <p:cNvPr id="193" name="TextBox 192"/>
          <p:cNvSpPr txBox="1"/>
          <p:nvPr/>
        </p:nvSpPr>
        <p:spPr>
          <a:xfrm>
            <a:off x="3394323" y="4571998"/>
            <a:ext cx="2362163" cy="307777"/>
          </a:xfrm>
          <a:prstGeom prst="rect">
            <a:avLst/>
          </a:prstGeom>
          <a:noFill/>
        </p:spPr>
        <p:txBody>
          <a:bodyPr wrap="square" rtlCol="0">
            <a:spAutoFit/>
          </a:bodyPr>
          <a:lstStyle/>
          <a:p>
            <a:pPr algn="ctr"/>
            <a:r>
              <a:rPr lang="en-US"/>
              <a:t>Output: 0</a:t>
            </a:r>
          </a:p>
        </p:txBody>
      </p:sp>
      <p:grpSp>
        <p:nvGrpSpPr>
          <p:cNvPr id="92" name="Group 91"/>
          <p:cNvGrpSpPr/>
          <p:nvPr/>
        </p:nvGrpSpPr>
        <p:grpSpPr>
          <a:xfrm>
            <a:off x="5029200" y="0"/>
            <a:ext cx="457200" cy="685800"/>
            <a:chOff x="7194111" y="3574473"/>
            <a:chExt cx="916617" cy="1371600"/>
          </a:xfrm>
        </p:grpSpPr>
        <p:sp>
          <p:nvSpPr>
            <p:cNvPr id="94" name="Oval 93"/>
            <p:cNvSpPr/>
            <p:nvPr/>
          </p:nvSpPr>
          <p:spPr>
            <a:xfrm>
              <a:off x="7315200" y="3657600"/>
              <a:ext cx="685800" cy="11430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6" name="Straight Connector 95"/>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104" name="Group 103"/>
          <p:cNvGrpSpPr/>
          <p:nvPr/>
        </p:nvGrpSpPr>
        <p:grpSpPr>
          <a:xfrm>
            <a:off x="557784" y="914400"/>
            <a:ext cx="457200" cy="457200"/>
            <a:chOff x="1833100" y="323400"/>
            <a:chExt cx="588300" cy="951000"/>
          </a:xfrm>
        </p:grpSpPr>
        <p:cxnSp>
          <p:nvCxnSpPr>
            <p:cNvPr id="106" name="Straight Arrow Connector 105"/>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08" name="Straight Arrow Connector 107"/>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10" name="Straight Arrow Connector 109"/>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12" name="Straight Arrow Connector 111"/>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14" name="Freeform 113"/>
            <p:cNvSpPr/>
            <p:nvPr/>
          </p:nvSpPr>
          <p:spPr>
            <a:xfrm>
              <a:off x="1940950" y="421525"/>
              <a:ext cx="176450" cy="215650"/>
            </a:xfrm>
            <a:custGeom>
              <a:avLst/>
              <a:gdLst/>
              <a:ahLst/>
              <a:cxnLst/>
              <a:rect l="l" t="t" r="r" b="b"/>
              <a:pathLst>
                <a:path w="7058" h="8626" extrusionOk="0">
                  <a:moveTo>
                    <a:pt x="7058" y="0"/>
                  </a:moveTo>
                  <a:cubicBezTo>
                    <a:pt x="3343" y="0"/>
                    <a:pt x="0" y="4911"/>
                    <a:pt x="0" y="8626"/>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16" name="Group 115"/>
          <p:cNvGrpSpPr/>
          <p:nvPr/>
        </p:nvGrpSpPr>
        <p:grpSpPr>
          <a:xfrm>
            <a:off x="1060704" y="914400"/>
            <a:ext cx="457200" cy="457200"/>
            <a:chOff x="1833100" y="323400"/>
            <a:chExt cx="588300" cy="951000"/>
          </a:xfrm>
        </p:grpSpPr>
        <p:cxnSp>
          <p:nvCxnSpPr>
            <p:cNvPr id="118" name="Straight Arrow Connector 117"/>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20" name="Straight Arrow Connector 119"/>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22" name="Straight Arrow Connector 121"/>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24" name="Straight Arrow Connector 123"/>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26" name="Freeform 125"/>
            <p:cNvSpPr/>
            <p:nvPr/>
          </p:nvSpPr>
          <p:spPr>
            <a:xfrm>
              <a:off x="2166400" y="441125"/>
              <a:ext cx="176450" cy="205850"/>
            </a:xfrm>
            <a:custGeom>
              <a:avLst/>
              <a:gdLst/>
              <a:ahLst/>
              <a:cxnLst/>
              <a:rect l="l" t="t" r="r" b="b"/>
              <a:pathLst>
                <a:path w="7058" h="8234" extrusionOk="0">
                  <a:moveTo>
                    <a:pt x="0" y="0"/>
                  </a:moveTo>
                  <a:cubicBezTo>
                    <a:pt x="3545" y="709"/>
                    <a:pt x="7058" y="4619"/>
                    <a:pt x="7058" y="8234"/>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28" name="Group 127"/>
          <p:cNvGrpSpPr/>
          <p:nvPr/>
        </p:nvGrpSpPr>
        <p:grpSpPr>
          <a:xfrm>
            <a:off x="3584448" y="914400"/>
            <a:ext cx="457200" cy="457200"/>
            <a:chOff x="1833100" y="323400"/>
            <a:chExt cx="588300" cy="990175"/>
          </a:xfrm>
        </p:grpSpPr>
        <p:cxnSp>
          <p:nvCxnSpPr>
            <p:cNvPr id="129" name="Straight Arrow Connector 128"/>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30" name="Straight Arrow Connector 129"/>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31" name="Straight Arrow Connector 130"/>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32" name="Straight Arrow Connector 131"/>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33" name="Freeform 132"/>
            <p:cNvSpPr/>
            <p:nvPr/>
          </p:nvSpPr>
          <p:spPr>
            <a:xfrm>
              <a:off x="1940950" y="1166525"/>
              <a:ext cx="196050" cy="147050"/>
            </a:xfrm>
            <a:custGeom>
              <a:avLst/>
              <a:gdLst/>
              <a:ahLst/>
              <a:cxnLst/>
              <a:rect l="l" t="t" r="r" b="b"/>
              <a:pathLst>
                <a:path w="7842" h="5882" extrusionOk="0">
                  <a:moveTo>
                    <a:pt x="0" y="0"/>
                  </a:moveTo>
                  <a:cubicBezTo>
                    <a:pt x="462" y="3235"/>
                    <a:pt x="4574" y="5882"/>
                    <a:pt x="7842" y="5882"/>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34" name="Group 133"/>
          <p:cNvGrpSpPr/>
          <p:nvPr/>
        </p:nvGrpSpPr>
        <p:grpSpPr>
          <a:xfrm>
            <a:off x="4096512" y="914400"/>
            <a:ext cx="457200" cy="457200"/>
            <a:chOff x="1833100" y="323400"/>
            <a:chExt cx="588300" cy="980375"/>
          </a:xfrm>
        </p:grpSpPr>
        <p:cxnSp>
          <p:nvCxnSpPr>
            <p:cNvPr id="135" name="Straight Arrow Connector 134"/>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36" name="Straight Arrow Connector 135"/>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37" name="Straight Arrow Connector 136"/>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38" name="Straight Arrow Connector 137"/>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39" name="Freeform 138"/>
            <p:cNvSpPr/>
            <p:nvPr/>
          </p:nvSpPr>
          <p:spPr>
            <a:xfrm>
              <a:off x="2195825" y="1117525"/>
              <a:ext cx="196050" cy="186250"/>
            </a:xfrm>
            <a:custGeom>
              <a:avLst/>
              <a:gdLst/>
              <a:ahLst/>
              <a:cxnLst/>
              <a:rect l="l" t="t" r="r" b="b"/>
              <a:pathLst>
                <a:path w="7842" h="7450" extrusionOk="0">
                  <a:moveTo>
                    <a:pt x="0" y="7450"/>
                  </a:moveTo>
                  <a:cubicBezTo>
                    <a:pt x="3606" y="7450"/>
                    <a:pt x="7842" y="3606"/>
                    <a:pt x="7842" y="0"/>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cxnSp>
        <p:nvCxnSpPr>
          <p:cNvPr id="44" name="Straight Arrow Connector 43"/>
          <p:cNvCxnSpPr>
            <a:stCxn id="78" idx="4"/>
          </p:cNvCxnSpPr>
          <p:nvPr/>
        </p:nvCxnSpPr>
        <p:spPr>
          <a:xfrm>
            <a:off x="2299794" y="4114800"/>
            <a:ext cx="0" cy="457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p:cNvCxnSpPr/>
          <p:nvPr/>
        </p:nvCxnSpPr>
        <p:spPr>
          <a:xfrm>
            <a:off x="774676" y="1417320"/>
            <a:ext cx="0" cy="4114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p:cNvCxnSpPr/>
          <p:nvPr/>
        </p:nvCxnSpPr>
        <p:spPr>
          <a:xfrm>
            <a:off x="1287925" y="1417320"/>
            <a:ext cx="0" cy="41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3811669" y="1417320"/>
            <a:ext cx="0"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9" name="Straight Arrow Connector 148"/>
          <p:cNvCxnSpPr/>
          <p:nvPr/>
        </p:nvCxnSpPr>
        <p:spPr>
          <a:xfrm>
            <a:off x="4322606" y="1417320"/>
            <a:ext cx="0" cy="4114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53720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6" name="Google Shape;296;p36"/>
          <p:cNvSpPr/>
          <p:nvPr/>
        </p:nvSpPr>
        <p:spPr>
          <a:xfrm>
            <a:off x="554169"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a</a:t>
            </a:r>
            <a:endParaRPr sz="900" b="1"/>
          </a:p>
        </p:txBody>
      </p:sp>
      <p:sp>
        <p:nvSpPr>
          <p:cNvPr id="50" name="Google Shape;296;p36"/>
          <p:cNvSpPr/>
          <p:nvPr/>
        </p:nvSpPr>
        <p:spPr>
          <a:xfrm>
            <a:off x="1059860"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b</a:t>
            </a:r>
            <a:endParaRPr sz="900" b="1"/>
          </a:p>
        </p:txBody>
      </p:sp>
      <p:sp>
        <p:nvSpPr>
          <p:cNvPr id="51" name="Google Shape;296;p36"/>
          <p:cNvSpPr/>
          <p:nvPr/>
        </p:nvSpPr>
        <p:spPr>
          <a:xfrm>
            <a:off x="1565551"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c</a:t>
            </a:r>
            <a:endParaRPr sz="900" b="1"/>
          </a:p>
        </p:txBody>
      </p:sp>
      <p:sp>
        <p:nvSpPr>
          <p:cNvPr id="52" name="Google Shape;296;p36"/>
          <p:cNvSpPr/>
          <p:nvPr/>
        </p:nvSpPr>
        <p:spPr>
          <a:xfrm>
            <a:off x="2071242"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d</a:t>
            </a:r>
            <a:endParaRPr sz="900" b="1"/>
          </a:p>
        </p:txBody>
      </p:sp>
      <p:sp>
        <p:nvSpPr>
          <p:cNvPr id="53" name="Google Shape;296;p36"/>
          <p:cNvSpPr/>
          <p:nvPr/>
        </p:nvSpPr>
        <p:spPr>
          <a:xfrm>
            <a:off x="2576933"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e</a:t>
            </a:r>
            <a:endParaRPr sz="900" b="1"/>
          </a:p>
        </p:txBody>
      </p:sp>
      <p:sp>
        <p:nvSpPr>
          <p:cNvPr id="54" name="Google Shape;296;p36"/>
          <p:cNvSpPr/>
          <p:nvPr/>
        </p:nvSpPr>
        <p:spPr>
          <a:xfrm>
            <a:off x="3082624"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f</a:t>
            </a:r>
            <a:endParaRPr sz="900" b="1"/>
          </a:p>
        </p:txBody>
      </p:sp>
      <p:sp>
        <p:nvSpPr>
          <p:cNvPr id="55" name="Google Shape;296;p36"/>
          <p:cNvSpPr/>
          <p:nvPr/>
        </p:nvSpPr>
        <p:spPr>
          <a:xfrm>
            <a:off x="3588315"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g</a:t>
            </a:r>
            <a:endParaRPr sz="900" b="1"/>
          </a:p>
        </p:txBody>
      </p:sp>
      <p:sp>
        <p:nvSpPr>
          <p:cNvPr id="56" name="Google Shape;296;p36"/>
          <p:cNvSpPr/>
          <p:nvPr/>
        </p:nvSpPr>
        <p:spPr>
          <a:xfrm>
            <a:off x="4094006"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h</a:t>
            </a:r>
            <a:endParaRPr sz="900" b="1"/>
          </a:p>
        </p:txBody>
      </p:sp>
      <p:sp>
        <p:nvSpPr>
          <p:cNvPr id="57" name="Google Shape;296;p36"/>
          <p:cNvSpPr/>
          <p:nvPr/>
        </p:nvSpPr>
        <p:spPr>
          <a:xfrm>
            <a:off x="4599697"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err="1"/>
              <a:t>i</a:t>
            </a:r>
            <a:endParaRPr sz="900" b="1"/>
          </a:p>
        </p:txBody>
      </p:sp>
      <p:sp>
        <p:nvSpPr>
          <p:cNvPr id="58" name="Google Shape;296;p36"/>
          <p:cNvSpPr/>
          <p:nvPr/>
        </p:nvSpPr>
        <p:spPr>
          <a:xfrm>
            <a:off x="5105388"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j</a:t>
            </a:r>
            <a:endParaRPr sz="900" b="1"/>
          </a:p>
        </p:txBody>
      </p:sp>
      <p:sp>
        <p:nvSpPr>
          <p:cNvPr id="59" name="Google Shape;296;p36"/>
          <p:cNvSpPr/>
          <p:nvPr/>
        </p:nvSpPr>
        <p:spPr>
          <a:xfrm>
            <a:off x="5611079"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k</a:t>
            </a:r>
            <a:endParaRPr sz="900" b="1"/>
          </a:p>
        </p:txBody>
      </p:sp>
      <p:sp>
        <p:nvSpPr>
          <p:cNvPr id="60" name="Google Shape;296;p36"/>
          <p:cNvSpPr/>
          <p:nvPr/>
        </p:nvSpPr>
        <p:spPr>
          <a:xfrm>
            <a:off x="6116770"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l</a:t>
            </a:r>
            <a:endParaRPr sz="900" b="1"/>
          </a:p>
        </p:txBody>
      </p:sp>
      <p:sp>
        <p:nvSpPr>
          <p:cNvPr id="61" name="Google Shape;296;p36"/>
          <p:cNvSpPr/>
          <p:nvPr/>
        </p:nvSpPr>
        <p:spPr>
          <a:xfrm>
            <a:off x="6622461"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m</a:t>
            </a:r>
            <a:endParaRPr sz="900" b="1"/>
          </a:p>
        </p:txBody>
      </p:sp>
      <p:sp>
        <p:nvSpPr>
          <p:cNvPr id="62" name="Google Shape;296;p36"/>
          <p:cNvSpPr/>
          <p:nvPr/>
        </p:nvSpPr>
        <p:spPr>
          <a:xfrm>
            <a:off x="7128152"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n</a:t>
            </a:r>
            <a:endParaRPr sz="900" b="1"/>
          </a:p>
        </p:txBody>
      </p:sp>
      <p:sp>
        <p:nvSpPr>
          <p:cNvPr id="63" name="Google Shape;296;p36"/>
          <p:cNvSpPr/>
          <p:nvPr/>
        </p:nvSpPr>
        <p:spPr>
          <a:xfrm>
            <a:off x="7633843"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o</a:t>
            </a:r>
            <a:endParaRPr sz="900" b="1"/>
          </a:p>
        </p:txBody>
      </p:sp>
      <p:sp>
        <p:nvSpPr>
          <p:cNvPr id="64" name="Google Shape;296;p36"/>
          <p:cNvSpPr/>
          <p:nvPr/>
        </p:nvSpPr>
        <p:spPr>
          <a:xfrm>
            <a:off x="8139535"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p</a:t>
            </a:r>
            <a:endParaRPr sz="900" b="1"/>
          </a:p>
        </p:txBody>
      </p:sp>
      <p:sp>
        <p:nvSpPr>
          <p:cNvPr id="66" name="Google Shape;296;p36"/>
          <p:cNvSpPr/>
          <p:nvPr/>
        </p:nvSpPr>
        <p:spPr>
          <a:xfrm>
            <a:off x="1565517"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a</a:t>
            </a:r>
            <a:endParaRPr sz="900" b="1"/>
          </a:p>
        </p:txBody>
      </p:sp>
      <p:sp>
        <p:nvSpPr>
          <p:cNvPr id="67" name="Google Shape;296;p36"/>
          <p:cNvSpPr/>
          <p:nvPr/>
        </p:nvSpPr>
        <p:spPr>
          <a:xfrm>
            <a:off x="2071208"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b</a:t>
            </a:r>
            <a:endParaRPr sz="900" b="1"/>
          </a:p>
        </p:txBody>
      </p:sp>
      <p:sp>
        <p:nvSpPr>
          <p:cNvPr id="68" name="Google Shape;296;p36"/>
          <p:cNvSpPr/>
          <p:nvPr/>
        </p:nvSpPr>
        <p:spPr>
          <a:xfrm>
            <a:off x="2576899"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c</a:t>
            </a:r>
            <a:endParaRPr sz="900" b="1"/>
          </a:p>
        </p:txBody>
      </p:sp>
      <p:sp>
        <p:nvSpPr>
          <p:cNvPr id="69" name="Google Shape;296;p36"/>
          <p:cNvSpPr/>
          <p:nvPr/>
        </p:nvSpPr>
        <p:spPr>
          <a:xfrm>
            <a:off x="3082590"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d</a:t>
            </a:r>
            <a:endParaRPr sz="900" b="1"/>
          </a:p>
        </p:txBody>
      </p:sp>
      <p:sp>
        <p:nvSpPr>
          <p:cNvPr id="70" name="Google Shape;296;p36"/>
          <p:cNvSpPr/>
          <p:nvPr/>
        </p:nvSpPr>
        <p:spPr>
          <a:xfrm>
            <a:off x="3588281"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e</a:t>
            </a:r>
            <a:endParaRPr sz="900" b="1"/>
          </a:p>
        </p:txBody>
      </p:sp>
      <p:sp>
        <p:nvSpPr>
          <p:cNvPr id="71" name="Google Shape;296;p36"/>
          <p:cNvSpPr/>
          <p:nvPr/>
        </p:nvSpPr>
        <p:spPr>
          <a:xfrm>
            <a:off x="4093972"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f</a:t>
            </a:r>
            <a:endParaRPr sz="900" b="1"/>
          </a:p>
        </p:txBody>
      </p:sp>
      <p:sp>
        <p:nvSpPr>
          <p:cNvPr id="72" name="Google Shape;296;p36"/>
          <p:cNvSpPr/>
          <p:nvPr/>
        </p:nvSpPr>
        <p:spPr>
          <a:xfrm>
            <a:off x="4599663"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g</a:t>
            </a:r>
            <a:endParaRPr sz="900" b="1"/>
          </a:p>
        </p:txBody>
      </p:sp>
      <p:sp>
        <p:nvSpPr>
          <p:cNvPr id="73" name="Google Shape;296;p36"/>
          <p:cNvSpPr/>
          <p:nvPr/>
        </p:nvSpPr>
        <p:spPr>
          <a:xfrm>
            <a:off x="5105354"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h</a:t>
            </a:r>
            <a:endParaRPr sz="900" b="1"/>
          </a:p>
        </p:txBody>
      </p:sp>
      <p:sp>
        <p:nvSpPr>
          <p:cNvPr id="74" name="Google Shape;296;p36"/>
          <p:cNvSpPr/>
          <p:nvPr/>
        </p:nvSpPr>
        <p:spPr>
          <a:xfrm>
            <a:off x="5611045"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err="1"/>
              <a:t>i</a:t>
            </a:r>
            <a:endParaRPr sz="900" b="1"/>
          </a:p>
        </p:txBody>
      </p:sp>
      <p:sp>
        <p:nvSpPr>
          <p:cNvPr id="75" name="Google Shape;296;p36"/>
          <p:cNvSpPr/>
          <p:nvPr/>
        </p:nvSpPr>
        <p:spPr>
          <a:xfrm>
            <a:off x="6116736"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j</a:t>
            </a:r>
            <a:endParaRPr sz="900" b="1"/>
          </a:p>
        </p:txBody>
      </p:sp>
      <p:sp>
        <p:nvSpPr>
          <p:cNvPr id="76" name="Google Shape;296;p36"/>
          <p:cNvSpPr/>
          <p:nvPr/>
        </p:nvSpPr>
        <p:spPr>
          <a:xfrm>
            <a:off x="6622427"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k</a:t>
            </a:r>
            <a:endParaRPr sz="900" b="1"/>
          </a:p>
        </p:txBody>
      </p:sp>
      <p:sp>
        <p:nvSpPr>
          <p:cNvPr id="77" name="Google Shape;296;p36"/>
          <p:cNvSpPr/>
          <p:nvPr/>
        </p:nvSpPr>
        <p:spPr>
          <a:xfrm>
            <a:off x="7128118"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l</a:t>
            </a:r>
            <a:endParaRPr sz="900" b="1"/>
          </a:p>
        </p:txBody>
      </p:sp>
      <p:sp>
        <p:nvSpPr>
          <p:cNvPr id="78" name="Google Shape;296;p36"/>
          <p:cNvSpPr/>
          <p:nvPr/>
        </p:nvSpPr>
        <p:spPr>
          <a:xfrm>
            <a:off x="2071194"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0</a:t>
            </a:r>
            <a:endParaRPr sz="900" b="1"/>
          </a:p>
        </p:txBody>
      </p:sp>
      <p:sp>
        <p:nvSpPr>
          <p:cNvPr id="79" name="Google Shape;296;p36"/>
          <p:cNvSpPr/>
          <p:nvPr/>
        </p:nvSpPr>
        <p:spPr>
          <a:xfrm>
            <a:off x="2576885"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1</a:t>
            </a:r>
            <a:endParaRPr sz="900" b="1"/>
          </a:p>
        </p:txBody>
      </p:sp>
      <p:sp>
        <p:nvSpPr>
          <p:cNvPr id="80" name="Google Shape;296;p36"/>
          <p:cNvSpPr/>
          <p:nvPr/>
        </p:nvSpPr>
        <p:spPr>
          <a:xfrm>
            <a:off x="3082576"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2</a:t>
            </a:r>
            <a:endParaRPr sz="900" b="1"/>
          </a:p>
        </p:txBody>
      </p:sp>
      <p:sp>
        <p:nvSpPr>
          <p:cNvPr id="81" name="Google Shape;296;p36"/>
          <p:cNvSpPr/>
          <p:nvPr/>
        </p:nvSpPr>
        <p:spPr>
          <a:xfrm>
            <a:off x="3588267"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3</a:t>
            </a:r>
            <a:endParaRPr sz="900" b="1"/>
          </a:p>
        </p:txBody>
      </p:sp>
      <p:sp>
        <p:nvSpPr>
          <p:cNvPr id="82" name="Google Shape;296;p36"/>
          <p:cNvSpPr/>
          <p:nvPr/>
        </p:nvSpPr>
        <p:spPr>
          <a:xfrm>
            <a:off x="4093958"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4</a:t>
            </a:r>
            <a:endParaRPr sz="900" b="1"/>
          </a:p>
        </p:txBody>
      </p:sp>
      <p:sp>
        <p:nvSpPr>
          <p:cNvPr id="83" name="Google Shape;296;p36"/>
          <p:cNvSpPr/>
          <p:nvPr/>
        </p:nvSpPr>
        <p:spPr>
          <a:xfrm>
            <a:off x="4599649"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t>5</a:t>
            </a:r>
            <a:endParaRPr sz="900" b="1"/>
          </a:p>
        </p:txBody>
      </p:sp>
      <p:sp>
        <p:nvSpPr>
          <p:cNvPr id="84" name="Google Shape;296;p36"/>
          <p:cNvSpPr/>
          <p:nvPr/>
        </p:nvSpPr>
        <p:spPr>
          <a:xfrm>
            <a:off x="5105340"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6</a:t>
            </a:r>
            <a:endParaRPr sz="900" b="1"/>
          </a:p>
        </p:txBody>
      </p:sp>
      <p:sp>
        <p:nvSpPr>
          <p:cNvPr id="85" name="Google Shape;296;p36"/>
          <p:cNvSpPr/>
          <p:nvPr/>
        </p:nvSpPr>
        <p:spPr>
          <a:xfrm>
            <a:off x="5611031"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7</a:t>
            </a:r>
            <a:endParaRPr sz="900" b="1"/>
          </a:p>
        </p:txBody>
      </p:sp>
      <p:sp>
        <p:nvSpPr>
          <p:cNvPr id="86" name="Google Shape;296;p36"/>
          <p:cNvSpPr/>
          <p:nvPr/>
        </p:nvSpPr>
        <p:spPr>
          <a:xfrm>
            <a:off x="6116722"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t>8</a:t>
            </a:r>
            <a:endParaRPr sz="900" b="1"/>
          </a:p>
        </p:txBody>
      </p:sp>
      <p:sp>
        <p:nvSpPr>
          <p:cNvPr id="87" name="Google Shape;296;p36"/>
          <p:cNvSpPr/>
          <p:nvPr/>
        </p:nvSpPr>
        <p:spPr>
          <a:xfrm>
            <a:off x="6622413"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9</a:t>
            </a:r>
            <a:endParaRPr sz="900" b="1"/>
          </a:p>
        </p:txBody>
      </p:sp>
      <p:cxnSp>
        <p:nvCxnSpPr>
          <p:cNvPr id="5" name="Curved Connector 4"/>
          <p:cNvCxnSpPr>
            <a:stCxn id="296" idx="4"/>
            <a:endCxn id="68" idx="0"/>
          </p:cNvCxnSpPr>
          <p:nvPr/>
        </p:nvCxnSpPr>
        <p:spPr>
          <a:xfrm rot="16200000" flipH="1">
            <a:off x="1565534" y="1503235"/>
            <a:ext cx="457200" cy="202273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 name="Curved Connector 10"/>
          <p:cNvCxnSpPr>
            <a:stCxn id="50" idx="4"/>
            <a:endCxn id="68" idx="0"/>
          </p:cNvCxnSpPr>
          <p:nvPr/>
        </p:nvCxnSpPr>
        <p:spPr>
          <a:xfrm rot="16200000" flipH="1">
            <a:off x="1818379" y="1756080"/>
            <a:ext cx="457200" cy="151703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a:stCxn id="62" idx="4"/>
            <a:endCxn id="73" idx="0"/>
          </p:cNvCxnSpPr>
          <p:nvPr/>
        </p:nvCxnSpPr>
        <p:spPr>
          <a:xfrm rot="5400000">
            <a:off x="6116753" y="1503201"/>
            <a:ext cx="457200" cy="202279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64" idx="4"/>
            <a:endCxn id="74" idx="0"/>
          </p:cNvCxnSpPr>
          <p:nvPr/>
        </p:nvCxnSpPr>
        <p:spPr>
          <a:xfrm rot="5400000">
            <a:off x="6875290" y="1250355"/>
            <a:ext cx="457200" cy="2528490"/>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 name="Curved Connector 106"/>
          <p:cNvCxnSpPr>
            <a:stCxn id="68" idx="4"/>
            <a:endCxn id="80" idx="0"/>
          </p:cNvCxnSpPr>
          <p:nvPr/>
        </p:nvCxnSpPr>
        <p:spPr>
          <a:xfrm rot="16200000" flipH="1">
            <a:off x="2829737" y="3176161"/>
            <a:ext cx="457200" cy="50567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9" name="Curved Connector 108"/>
          <p:cNvCxnSpPr>
            <a:stCxn id="74" idx="4"/>
            <a:endCxn id="80" idx="0"/>
          </p:cNvCxnSpPr>
          <p:nvPr/>
        </p:nvCxnSpPr>
        <p:spPr>
          <a:xfrm rot="5400000">
            <a:off x="4346811" y="2164766"/>
            <a:ext cx="457200" cy="252846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1" name="Curved Connector 110"/>
          <p:cNvCxnSpPr>
            <a:stCxn id="73" idx="4"/>
            <a:endCxn id="80" idx="0"/>
          </p:cNvCxnSpPr>
          <p:nvPr/>
        </p:nvCxnSpPr>
        <p:spPr>
          <a:xfrm rot="5400000">
            <a:off x="4093965" y="2417611"/>
            <a:ext cx="457200" cy="2022778"/>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271" name="TextBox 270"/>
          <p:cNvSpPr txBox="1"/>
          <p:nvPr/>
        </p:nvSpPr>
        <p:spPr>
          <a:xfrm>
            <a:off x="3605615" y="156350"/>
            <a:ext cx="1939554" cy="307777"/>
          </a:xfrm>
          <a:prstGeom prst="rect">
            <a:avLst/>
          </a:prstGeom>
          <a:noFill/>
        </p:spPr>
        <p:txBody>
          <a:bodyPr wrap="square" rtlCol="0">
            <a:spAutoFit/>
          </a:bodyPr>
          <a:lstStyle/>
          <a:p>
            <a:pPr algn="ctr"/>
            <a:r>
              <a:rPr lang="en-US"/>
              <a:t>Input:</a:t>
            </a:r>
          </a:p>
        </p:txBody>
      </p:sp>
      <p:sp>
        <p:nvSpPr>
          <p:cNvPr id="193" name="TextBox 192"/>
          <p:cNvSpPr txBox="1"/>
          <p:nvPr/>
        </p:nvSpPr>
        <p:spPr>
          <a:xfrm>
            <a:off x="3394323" y="4571998"/>
            <a:ext cx="2362163" cy="307777"/>
          </a:xfrm>
          <a:prstGeom prst="rect">
            <a:avLst/>
          </a:prstGeom>
          <a:noFill/>
        </p:spPr>
        <p:txBody>
          <a:bodyPr wrap="square" rtlCol="0">
            <a:spAutoFit/>
          </a:bodyPr>
          <a:lstStyle/>
          <a:p>
            <a:pPr algn="ctr"/>
            <a:r>
              <a:rPr lang="en-US"/>
              <a:t>Output: 2</a:t>
            </a:r>
          </a:p>
        </p:txBody>
      </p:sp>
      <p:grpSp>
        <p:nvGrpSpPr>
          <p:cNvPr id="102" name="Group 101"/>
          <p:cNvGrpSpPr/>
          <p:nvPr/>
        </p:nvGrpSpPr>
        <p:grpSpPr>
          <a:xfrm>
            <a:off x="557784" y="914400"/>
            <a:ext cx="457200" cy="457200"/>
            <a:chOff x="1833100" y="323400"/>
            <a:chExt cx="588300" cy="951000"/>
          </a:xfrm>
        </p:grpSpPr>
        <p:cxnSp>
          <p:nvCxnSpPr>
            <p:cNvPr id="104" name="Straight Arrow Connector 103"/>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06" name="Straight Arrow Connector 105"/>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08" name="Straight Arrow Connector 107"/>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10" name="Straight Arrow Connector 109"/>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12" name="Freeform 111"/>
            <p:cNvSpPr/>
            <p:nvPr/>
          </p:nvSpPr>
          <p:spPr>
            <a:xfrm>
              <a:off x="1940950" y="421525"/>
              <a:ext cx="176450" cy="215650"/>
            </a:xfrm>
            <a:custGeom>
              <a:avLst/>
              <a:gdLst/>
              <a:ahLst/>
              <a:cxnLst/>
              <a:rect l="l" t="t" r="r" b="b"/>
              <a:pathLst>
                <a:path w="7058" h="8626" extrusionOk="0">
                  <a:moveTo>
                    <a:pt x="7058" y="0"/>
                  </a:moveTo>
                  <a:cubicBezTo>
                    <a:pt x="3343" y="0"/>
                    <a:pt x="0" y="4911"/>
                    <a:pt x="0" y="8626"/>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14" name="Group 113"/>
          <p:cNvGrpSpPr/>
          <p:nvPr/>
        </p:nvGrpSpPr>
        <p:grpSpPr>
          <a:xfrm>
            <a:off x="1063868" y="914400"/>
            <a:ext cx="457200" cy="457200"/>
            <a:chOff x="1833100" y="323400"/>
            <a:chExt cx="588300" cy="951000"/>
          </a:xfrm>
        </p:grpSpPr>
        <p:cxnSp>
          <p:nvCxnSpPr>
            <p:cNvPr id="116" name="Straight Arrow Connector 115"/>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18" name="Straight Arrow Connector 117"/>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20" name="Straight Arrow Connector 119"/>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22" name="Straight Arrow Connector 121"/>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24" name="Freeform 123"/>
            <p:cNvSpPr/>
            <p:nvPr/>
          </p:nvSpPr>
          <p:spPr>
            <a:xfrm>
              <a:off x="2166400" y="441125"/>
              <a:ext cx="176450" cy="205850"/>
            </a:xfrm>
            <a:custGeom>
              <a:avLst/>
              <a:gdLst/>
              <a:ahLst/>
              <a:cxnLst/>
              <a:rect l="l" t="t" r="r" b="b"/>
              <a:pathLst>
                <a:path w="7058" h="8234" extrusionOk="0">
                  <a:moveTo>
                    <a:pt x="0" y="0"/>
                  </a:moveTo>
                  <a:cubicBezTo>
                    <a:pt x="3545" y="709"/>
                    <a:pt x="7058" y="4619"/>
                    <a:pt x="7058" y="8234"/>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26" name="Group 125"/>
          <p:cNvGrpSpPr/>
          <p:nvPr/>
        </p:nvGrpSpPr>
        <p:grpSpPr>
          <a:xfrm>
            <a:off x="7132320" y="914400"/>
            <a:ext cx="457200" cy="457200"/>
            <a:chOff x="1833100" y="323400"/>
            <a:chExt cx="605050" cy="951000"/>
          </a:xfrm>
        </p:grpSpPr>
        <p:cxnSp>
          <p:nvCxnSpPr>
            <p:cNvPr id="128" name="Straight Arrow Connector 127"/>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29" name="Straight Arrow Connector 128"/>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30" name="Straight Arrow Connector 129"/>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31" name="Straight Arrow Connector 130"/>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32" name="Freeform 131"/>
            <p:cNvSpPr/>
            <p:nvPr/>
          </p:nvSpPr>
          <p:spPr>
            <a:xfrm>
              <a:off x="1931150" y="852850"/>
              <a:ext cx="421500" cy="9800"/>
            </a:xfrm>
            <a:custGeom>
              <a:avLst/>
              <a:gdLst/>
              <a:ahLst/>
              <a:cxnLst/>
              <a:rect l="l" t="t" r="r" b="b"/>
              <a:pathLst>
                <a:path w="16860" h="392" extrusionOk="0">
                  <a:moveTo>
                    <a:pt x="0" y="0"/>
                  </a:moveTo>
                  <a:cubicBezTo>
                    <a:pt x="5622" y="0"/>
                    <a:pt x="11238" y="392"/>
                    <a:pt x="16860" y="392"/>
                  </a:cubicBezTo>
                </a:path>
              </a:pathLst>
            </a:custGeom>
            <a:noFill/>
            <a:ln w="9525" cap="flat" cmpd="sng">
              <a:solidFill>
                <a:srgbClr val="B7B7B7"/>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sp>
          <p:nvSpPr>
            <p:cNvPr id="133" name="Freeform 132"/>
            <p:cNvSpPr/>
            <p:nvPr/>
          </p:nvSpPr>
          <p:spPr>
            <a:xfrm>
              <a:off x="1908800" y="1071625"/>
              <a:ext cx="529350" cy="9825"/>
            </a:xfrm>
            <a:custGeom>
              <a:avLst/>
              <a:gdLst/>
              <a:ahLst/>
              <a:cxnLst/>
              <a:rect l="l" t="t" r="r" b="b"/>
              <a:pathLst>
                <a:path w="21174" h="393" extrusionOk="0">
                  <a:moveTo>
                    <a:pt x="0" y="393"/>
                  </a:moveTo>
                  <a:cubicBezTo>
                    <a:pt x="7059" y="393"/>
                    <a:pt x="14115" y="0"/>
                    <a:pt x="21174" y="0"/>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34" name="Group 133"/>
          <p:cNvGrpSpPr/>
          <p:nvPr/>
        </p:nvGrpSpPr>
        <p:grpSpPr>
          <a:xfrm>
            <a:off x="8138160" y="914400"/>
            <a:ext cx="457200" cy="457200"/>
            <a:chOff x="1833100" y="323400"/>
            <a:chExt cx="588300" cy="951000"/>
          </a:xfrm>
        </p:grpSpPr>
        <p:cxnSp>
          <p:nvCxnSpPr>
            <p:cNvPr id="135" name="Straight Arrow Connector 134"/>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36" name="Straight Arrow Connector 135"/>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37" name="Straight Arrow Connector 136"/>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38" name="Straight Arrow Connector 137"/>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39" name="Freeform 138"/>
            <p:cNvSpPr/>
            <p:nvPr/>
          </p:nvSpPr>
          <p:spPr>
            <a:xfrm>
              <a:off x="1931150" y="852850"/>
              <a:ext cx="421500" cy="9800"/>
            </a:xfrm>
            <a:custGeom>
              <a:avLst/>
              <a:gdLst/>
              <a:ahLst/>
              <a:cxnLst/>
              <a:rect l="l" t="t" r="r" b="b"/>
              <a:pathLst>
                <a:path w="16860" h="392" extrusionOk="0">
                  <a:moveTo>
                    <a:pt x="0" y="0"/>
                  </a:moveTo>
                  <a:cubicBezTo>
                    <a:pt x="5622" y="0"/>
                    <a:pt x="11238" y="392"/>
                    <a:pt x="16860" y="392"/>
                  </a:cubicBezTo>
                </a:path>
              </a:pathLst>
            </a:custGeom>
            <a:noFill/>
            <a:ln w="9525" cap="flat" cmpd="sng">
              <a:solidFill>
                <a:srgbClr val="B7B7B7"/>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sp>
          <p:nvSpPr>
            <p:cNvPr id="140" name="Freeform 139"/>
            <p:cNvSpPr/>
            <p:nvPr/>
          </p:nvSpPr>
          <p:spPr>
            <a:xfrm>
              <a:off x="1980150" y="656775"/>
              <a:ext cx="294075" cy="411725"/>
            </a:xfrm>
            <a:custGeom>
              <a:avLst/>
              <a:gdLst/>
              <a:ahLst/>
              <a:cxnLst/>
              <a:rect l="l" t="t" r="r" b="b"/>
              <a:pathLst>
                <a:path w="11763" h="16469" extrusionOk="0">
                  <a:moveTo>
                    <a:pt x="11763" y="0"/>
                  </a:moveTo>
                  <a:cubicBezTo>
                    <a:pt x="7445" y="5183"/>
                    <a:pt x="4770" y="11699"/>
                    <a:pt x="0" y="16469"/>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41" name="Group 140"/>
          <p:cNvGrpSpPr/>
          <p:nvPr/>
        </p:nvGrpSpPr>
        <p:grpSpPr>
          <a:xfrm>
            <a:off x="5029200" y="0"/>
            <a:ext cx="457200" cy="685800"/>
            <a:chOff x="2286000" y="3931920"/>
            <a:chExt cx="654489" cy="1040823"/>
          </a:xfrm>
        </p:grpSpPr>
        <p:grpSp>
          <p:nvGrpSpPr>
            <p:cNvPr id="142" name="Group 141"/>
            <p:cNvGrpSpPr/>
            <p:nvPr/>
          </p:nvGrpSpPr>
          <p:grpSpPr>
            <a:xfrm>
              <a:off x="2286000" y="3931920"/>
              <a:ext cx="654489" cy="1040823"/>
              <a:chOff x="7194111" y="3574473"/>
              <a:chExt cx="916617" cy="1371600"/>
            </a:xfrm>
          </p:grpSpPr>
          <p:cxnSp>
            <p:nvCxnSpPr>
              <p:cNvPr id="144" name="Straight Connector 143"/>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5" name="Straight Connector 144"/>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6" name="Straight Connector 145"/>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7" name="Straight Connector 146"/>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143" name="Freeform 142"/>
            <p:cNvSpPr/>
            <p:nvPr/>
          </p:nvSpPr>
          <p:spPr>
            <a:xfrm>
              <a:off x="2292350" y="4020115"/>
              <a:ext cx="641351" cy="799535"/>
            </a:xfrm>
            <a:custGeom>
              <a:avLst/>
              <a:gdLst>
                <a:gd name="connsiteX0" fmla="*/ 0 w 641351"/>
                <a:gd name="connsiteY0" fmla="*/ 62935 h 799535"/>
                <a:gd name="connsiteX1" fmla="*/ 641350 w 641351"/>
                <a:gd name="connsiteY1" fmla="*/ 62935 h 799535"/>
                <a:gd name="connsiteX2" fmla="*/ 6350 w 641351"/>
                <a:gd name="connsiteY2" fmla="*/ 716985 h 799535"/>
                <a:gd name="connsiteX3" fmla="*/ 641350 w 641351"/>
                <a:gd name="connsiteY3" fmla="*/ 799535 h 799535"/>
              </a:gdLst>
              <a:ahLst/>
              <a:cxnLst>
                <a:cxn ang="0">
                  <a:pos x="connsiteX0" y="connsiteY0"/>
                </a:cxn>
                <a:cxn ang="0">
                  <a:pos x="connsiteX1" y="connsiteY1"/>
                </a:cxn>
                <a:cxn ang="0">
                  <a:pos x="connsiteX2" y="connsiteY2"/>
                </a:cxn>
                <a:cxn ang="0">
                  <a:pos x="connsiteX3" y="connsiteY3"/>
                </a:cxn>
              </a:cxnLst>
              <a:rect l="l" t="t" r="r" b="b"/>
              <a:pathLst>
                <a:path w="641351" h="799535">
                  <a:moveTo>
                    <a:pt x="0" y="62935"/>
                  </a:moveTo>
                  <a:cubicBezTo>
                    <a:pt x="320146" y="8431"/>
                    <a:pt x="640292" y="-46073"/>
                    <a:pt x="641350" y="62935"/>
                  </a:cubicBezTo>
                  <a:cubicBezTo>
                    <a:pt x="642408" y="171943"/>
                    <a:pt x="6350" y="594218"/>
                    <a:pt x="6350" y="716985"/>
                  </a:cubicBezTo>
                  <a:cubicBezTo>
                    <a:pt x="6350" y="839752"/>
                    <a:pt x="498475" y="760377"/>
                    <a:pt x="641350" y="7995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p:cNvCxnSpPr>
            <a:stCxn id="80" idx="4"/>
          </p:cNvCxnSpPr>
          <p:nvPr/>
        </p:nvCxnSpPr>
        <p:spPr>
          <a:xfrm>
            <a:off x="3311176" y="4114800"/>
            <a:ext cx="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774676" y="1417320"/>
            <a:ext cx="0" cy="4114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p:cNvCxnSpPr/>
          <p:nvPr/>
        </p:nvCxnSpPr>
        <p:spPr>
          <a:xfrm>
            <a:off x="1288459" y="1417320"/>
            <a:ext cx="0" cy="41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7353250" y="1417320"/>
            <a:ext cx="0" cy="411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8365381" y="1412471"/>
            <a:ext cx="0" cy="4114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26140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6" name="Google Shape;296;p36"/>
          <p:cNvSpPr/>
          <p:nvPr/>
        </p:nvSpPr>
        <p:spPr>
          <a:xfrm>
            <a:off x="554169"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a</a:t>
            </a:r>
            <a:endParaRPr sz="900" b="1"/>
          </a:p>
        </p:txBody>
      </p:sp>
      <p:sp>
        <p:nvSpPr>
          <p:cNvPr id="50" name="Google Shape;296;p36"/>
          <p:cNvSpPr/>
          <p:nvPr/>
        </p:nvSpPr>
        <p:spPr>
          <a:xfrm>
            <a:off x="1059860"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b</a:t>
            </a:r>
            <a:endParaRPr sz="900" b="1"/>
          </a:p>
        </p:txBody>
      </p:sp>
      <p:sp>
        <p:nvSpPr>
          <p:cNvPr id="51" name="Google Shape;296;p36"/>
          <p:cNvSpPr/>
          <p:nvPr/>
        </p:nvSpPr>
        <p:spPr>
          <a:xfrm>
            <a:off x="1565551"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c</a:t>
            </a:r>
            <a:endParaRPr sz="900" b="1"/>
          </a:p>
        </p:txBody>
      </p:sp>
      <p:sp>
        <p:nvSpPr>
          <p:cNvPr id="52" name="Google Shape;296;p36"/>
          <p:cNvSpPr/>
          <p:nvPr/>
        </p:nvSpPr>
        <p:spPr>
          <a:xfrm>
            <a:off x="2071242"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d</a:t>
            </a:r>
            <a:endParaRPr sz="900" b="1"/>
          </a:p>
        </p:txBody>
      </p:sp>
      <p:sp>
        <p:nvSpPr>
          <p:cNvPr id="53" name="Google Shape;296;p36"/>
          <p:cNvSpPr/>
          <p:nvPr/>
        </p:nvSpPr>
        <p:spPr>
          <a:xfrm>
            <a:off x="2576933"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e</a:t>
            </a:r>
            <a:endParaRPr sz="900" b="1"/>
          </a:p>
        </p:txBody>
      </p:sp>
      <p:sp>
        <p:nvSpPr>
          <p:cNvPr id="54" name="Google Shape;296;p36"/>
          <p:cNvSpPr/>
          <p:nvPr/>
        </p:nvSpPr>
        <p:spPr>
          <a:xfrm>
            <a:off x="3082624"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f</a:t>
            </a:r>
            <a:endParaRPr sz="900" b="1"/>
          </a:p>
        </p:txBody>
      </p:sp>
      <p:sp>
        <p:nvSpPr>
          <p:cNvPr id="55" name="Google Shape;296;p36"/>
          <p:cNvSpPr/>
          <p:nvPr/>
        </p:nvSpPr>
        <p:spPr>
          <a:xfrm>
            <a:off x="3588315"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g</a:t>
            </a:r>
            <a:endParaRPr sz="900" b="1"/>
          </a:p>
        </p:txBody>
      </p:sp>
      <p:sp>
        <p:nvSpPr>
          <p:cNvPr id="56" name="Google Shape;296;p36"/>
          <p:cNvSpPr/>
          <p:nvPr/>
        </p:nvSpPr>
        <p:spPr>
          <a:xfrm>
            <a:off x="4094006"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h</a:t>
            </a:r>
            <a:endParaRPr sz="900" b="1"/>
          </a:p>
        </p:txBody>
      </p:sp>
      <p:sp>
        <p:nvSpPr>
          <p:cNvPr id="57" name="Google Shape;296;p36"/>
          <p:cNvSpPr/>
          <p:nvPr/>
        </p:nvSpPr>
        <p:spPr>
          <a:xfrm>
            <a:off x="4599697"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err="1"/>
              <a:t>i</a:t>
            </a:r>
            <a:endParaRPr sz="900" b="1"/>
          </a:p>
        </p:txBody>
      </p:sp>
      <p:sp>
        <p:nvSpPr>
          <p:cNvPr id="58" name="Google Shape;296;p36"/>
          <p:cNvSpPr/>
          <p:nvPr/>
        </p:nvSpPr>
        <p:spPr>
          <a:xfrm>
            <a:off x="5105388"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j</a:t>
            </a:r>
            <a:endParaRPr sz="900" b="1"/>
          </a:p>
        </p:txBody>
      </p:sp>
      <p:sp>
        <p:nvSpPr>
          <p:cNvPr id="59" name="Google Shape;296;p36"/>
          <p:cNvSpPr/>
          <p:nvPr/>
        </p:nvSpPr>
        <p:spPr>
          <a:xfrm>
            <a:off x="5611079"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k</a:t>
            </a:r>
            <a:endParaRPr sz="900" b="1"/>
          </a:p>
        </p:txBody>
      </p:sp>
      <p:sp>
        <p:nvSpPr>
          <p:cNvPr id="60" name="Google Shape;296;p36"/>
          <p:cNvSpPr/>
          <p:nvPr/>
        </p:nvSpPr>
        <p:spPr>
          <a:xfrm>
            <a:off x="6116770"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l</a:t>
            </a:r>
            <a:endParaRPr sz="900" b="1"/>
          </a:p>
        </p:txBody>
      </p:sp>
      <p:sp>
        <p:nvSpPr>
          <p:cNvPr id="61" name="Google Shape;296;p36"/>
          <p:cNvSpPr/>
          <p:nvPr/>
        </p:nvSpPr>
        <p:spPr>
          <a:xfrm>
            <a:off x="6622461"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m</a:t>
            </a:r>
            <a:endParaRPr sz="900" b="1"/>
          </a:p>
        </p:txBody>
      </p:sp>
      <p:sp>
        <p:nvSpPr>
          <p:cNvPr id="62" name="Google Shape;296;p36"/>
          <p:cNvSpPr/>
          <p:nvPr/>
        </p:nvSpPr>
        <p:spPr>
          <a:xfrm>
            <a:off x="7128152"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n</a:t>
            </a:r>
            <a:endParaRPr sz="900" b="1"/>
          </a:p>
        </p:txBody>
      </p:sp>
      <p:sp>
        <p:nvSpPr>
          <p:cNvPr id="63" name="Google Shape;296;p36"/>
          <p:cNvSpPr/>
          <p:nvPr/>
        </p:nvSpPr>
        <p:spPr>
          <a:xfrm>
            <a:off x="7633843"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o</a:t>
            </a:r>
            <a:endParaRPr sz="900" b="1"/>
          </a:p>
        </p:txBody>
      </p:sp>
      <p:sp>
        <p:nvSpPr>
          <p:cNvPr id="64" name="Google Shape;296;p36"/>
          <p:cNvSpPr/>
          <p:nvPr/>
        </p:nvSpPr>
        <p:spPr>
          <a:xfrm>
            <a:off x="8139535" y="18288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p</a:t>
            </a:r>
            <a:endParaRPr sz="900" b="1"/>
          </a:p>
        </p:txBody>
      </p:sp>
      <p:sp>
        <p:nvSpPr>
          <p:cNvPr id="66" name="Google Shape;296;p36"/>
          <p:cNvSpPr/>
          <p:nvPr/>
        </p:nvSpPr>
        <p:spPr>
          <a:xfrm>
            <a:off x="1565517"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a</a:t>
            </a:r>
            <a:endParaRPr sz="900" b="1"/>
          </a:p>
        </p:txBody>
      </p:sp>
      <p:sp>
        <p:nvSpPr>
          <p:cNvPr id="67" name="Google Shape;296;p36"/>
          <p:cNvSpPr/>
          <p:nvPr/>
        </p:nvSpPr>
        <p:spPr>
          <a:xfrm>
            <a:off x="2071208"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b</a:t>
            </a:r>
            <a:endParaRPr sz="900" b="1"/>
          </a:p>
        </p:txBody>
      </p:sp>
      <p:sp>
        <p:nvSpPr>
          <p:cNvPr id="68" name="Google Shape;296;p36"/>
          <p:cNvSpPr/>
          <p:nvPr/>
        </p:nvSpPr>
        <p:spPr>
          <a:xfrm>
            <a:off x="2576899"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c</a:t>
            </a:r>
            <a:endParaRPr sz="900" b="1"/>
          </a:p>
        </p:txBody>
      </p:sp>
      <p:sp>
        <p:nvSpPr>
          <p:cNvPr id="69" name="Google Shape;296;p36"/>
          <p:cNvSpPr/>
          <p:nvPr/>
        </p:nvSpPr>
        <p:spPr>
          <a:xfrm>
            <a:off x="3082590"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d</a:t>
            </a:r>
            <a:endParaRPr sz="900" b="1"/>
          </a:p>
        </p:txBody>
      </p:sp>
      <p:sp>
        <p:nvSpPr>
          <p:cNvPr id="70" name="Google Shape;296;p36"/>
          <p:cNvSpPr/>
          <p:nvPr/>
        </p:nvSpPr>
        <p:spPr>
          <a:xfrm>
            <a:off x="3588281"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e</a:t>
            </a:r>
            <a:endParaRPr sz="900" b="1"/>
          </a:p>
        </p:txBody>
      </p:sp>
      <p:sp>
        <p:nvSpPr>
          <p:cNvPr id="71" name="Google Shape;296;p36"/>
          <p:cNvSpPr/>
          <p:nvPr/>
        </p:nvSpPr>
        <p:spPr>
          <a:xfrm>
            <a:off x="4093972"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f</a:t>
            </a:r>
            <a:endParaRPr sz="900" b="1"/>
          </a:p>
        </p:txBody>
      </p:sp>
      <p:sp>
        <p:nvSpPr>
          <p:cNvPr id="72" name="Google Shape;296;p36"/>
          <p:cNvSpPr/>
          <p:nvPr/>
        </p:nvSpPr>
        <p:spPr>
          <a:xfrm>
            <a:off x="4599663"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g</a:t>
            </a:r>
            <a:endParaRPr sz="900" b="1"/>
          </a:p>
        </p:txBody>
      </p:sp>
      <p:sp>
        <p:nvSpPr>
          <p:cNvPr id="73" name="Google Shape;296;p36"/>
          <p:cNvSpPr/>
          <p:nvPr/>
        </p:nvSpPr>
        <p:spPr>
          <a:xfrm>
            <a:off x="5105354"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h</a:t>
            </a:r>
            <a:endParaRPr sz="900" b="1"/>
          </a:p>
        </p:txBody>
      </p:sp>
      <p:sp>
        <p:nvSpPr>
          <p:cNvPr id="74" name="Google Shape;296;p36"/>
          <p:cNvSpPr/>
          <p:nvPr/>
        </p:nvSpPr>
        <p:spPr>
          <a:xfrm>
            <a:off x="5611045"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err="1"/>
              <a:t>i</a:t>
            </a:r>
            <a:endParaRPr sz="900" b="1"/>
          </a:p>
        </p:txBody>
      </p:sp>
      <p:sp>
        <p:nvSpPr>
          <p:cNvPr id="75" name="Google Shape;296;p36"/>
          <p:cNvSpPr/>
          <p:nvPr/>
        </p:nvSpPr>
        <p:spPr>
          <a:xfrm>
            <a:off x="6116736"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j</a:t>
            </a:r>
            <a:endParaRPr sz="900" b="1"/>
          </a:p>
        </p:txBody>
      </p:sp>
      <p:sp>
        <p:nvSpPr>
          <p:cNvPr id="76" name="Google Shape;296;p36"/>
          <p:cNvSpPr/>
          <p:nvPr/>
        </p:nvSpPr>
        <p:spPr>
          <a:xfrm>
            <a:off x="6622427"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k</a:t>
            </a:r>
            <a:endParaRPr sz="900" b="1"/>
          </a:p>
        </p:txBody>
      </p:sp>
      <p:sp>
        <p:nvSpPr>
          <p:cNvPr id="77" name="Google Shape;296;p36"/>
          <p:cNvSpPr/>
          <p:nvPr/>
        </p:nvSpPr>
        <p:spPr>
          <a:xfrm>
            <a:off x="7128118" y="27432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l</a:t>
            </a:r>
            <a:endParaRPr sz="900" b="1"/>
          </a:p>
        </p:txBody>
      </p:sp>
      <p:sp>
        <p:nvSpPr>
          <p:cNvPr id="78" name="Google Shape;296;p36"/>
          <p:cNvSpPr/>
          <p:nvPr/>
        </p:nvSpPr>
        <p:spPr>
          <a:xfrm>
            <a:off x="2071194"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0</a:t>
            </a:r>
            <a:endParaRPr sz="900" b="1"/>
          </a:p>
        </p:txBody>
      </p:sp>
      <p:sp>
        <p:nvSpPr>
          <p:cNvPr id="79" name="Google Shape;296;p36"/>
          <p:cNvSpPr/>
          <p:nvPr/>
        </p:nvSpPr>
        <p:spPr>
          <a:xfrm>
            <a:off x="2576885"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1</a:t>
            </a:r>
            <a:endParaRPr sz="900" b="1"/>
          </a:p>
        </p:txBody>
      </p:sp>
      <p:sp>
        <p:nvSpPr>
          <p:cNvPr id="80" name="Google Shape;296;p36"/>
          <p:cNvSpPr/>
          <p:nvPr/>
        </p:nvSpPr>
        <p:spPr>
          <a:xfrm>
            <a:off x="3082576"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2</a:t>
            </a:r>
            <a:endParaRPr sz="900" b="1"/>
          </a:p>
        </p:txBody>
      </p:sp>
      <p:sp>
        <p:nvSpPr>
          <p:cNvPr id="81" name="Google Shape;296;p36"/>
          <p:cNvSpPr/>
          <p:nvPr/>
        </p:nvSpPr>
        <p:spPr>
          <a:xfrm>
            <a:off x="3588267"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3</a:t>
            </a:r>
            <a:endParaRPr sz="900" b="1"/>
          </a:p>
        </p:txBody>
      </p:sp>
      <p:sp>
        <p:nvSpPr>
          <p:cNvPr id="82" name="Google Shape;296;p36"/>
          <p:cNvSpPr/>
          <p:nvPr/>
        </p:nvSpPr>
        <p:spPr>
          <a:xfrm>
            <a:off x="4093958"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4</a:t>
            </a:r>
            <a:endParaRPr sz="900" b="1"/>
          </a:p>
        </p:txBody>
      </p:sp>
      <p:sp>
        <p:nvSpPr>
          <p:cNvPr id="83" name="Google Shape;296;p36"/>
          <p:cNvSpPr/>
          <p:nvPr/>
        </p:nvSpPr>
        <p:spPr>
          <a:xfrm>
            <a:off x="4599649"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t>5</a:t>
            </a:r>
            <a:endParaRPr sz="900" b="1"/>
          </a:p>
        </p:txBody>
      </p:sp>
      <p:sp>
        <p:nvSpPr>
          <p:cNvPr id="84" name="Google Shape;296;p36"/>
          <p:cNvSpPr/>
          <p:nvPr/>
        </p:nvSpPr>
        <p:spPr>
          <a:xfrm>
            <a:off x="5105340"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6</a:t>
            </a:r>
            <a:endParaRPr sz="900" b="1"/>
          </a:p>
        </p:txBody>
      </p:sp>
      <p:sp>
        <p:nvSpPr>
          <p:cNvPr id="85" name="Google Shape;296;p36"/>
          <p:cNvSpPr/>
          <p:nvPr/>
        </p:nvSpPr>
        <p:spPr>
          <a:xfrm>
            <a:off x="5611031"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7</a:t>
            </a:r>
            <a:endParaRPr sz="900" b="1"/>
          </a:p>
        </p:txBody>
      </p:sp>
      <p:sp>
        <p:nvSpPr>
          <p:cNvPr id="86" name="Google Shape;296;p36"/>
          <p:cNvSpPr/>
          <p:nvPr/>
        </p:nvSpPr>
        <p:spPr>
          <a:xfrm>
            <a:off x="6116722"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t>8</a:t>
            </a:r>
            <a:endParaRPr sz="900" b="1"/>
          </a:p>
        </p:txBody>
      </p:sp>
      <p:sp>
        <p:nvSpPr>
          <p:cNvPr id="87" name="Google Shape;296;p36"/>
          <p:cNvSpPr/>
          <p:nvPr/>
        </p:nvSpPr>
        <p:spPr>
          <a:xfrm>
            <a:off x="6622413" y="365760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9</a:t>
            </a:r>
            <a:endParaRPr sz="900" b="1"/>
          </a:p>
        </p:txBody>
      </p:sp>
      <p:cxnSp>
        <p:nvCxnSpPr>
          <p:cNvPr id="41" name="Curved Connector 40"/>
          <p:cNvCxnSpPr>
            <a:stCxn id="59" idx="4"/>
            <a:endCxn id="72" idx="0"/>
          </p:cNvCxnSpPr>
          <p:nvPr/>
        </p:nvCxnSpPr>
        <p:spPr>
          <a:xfrm rot="5400000">
            <a:off x="5105371" y="2008892"/>
            <a:ext cx="457200" cy="1011416"/>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3" name="Curved Connector 42"/>
          <p:cNvCxnSpPr>
            <a:stCxn id="59" idx="4"/>
            <a:endCxn id="75" idx="0"/>
          </p:cNvCxnSpPr>
          <p:nvPr/>
        </p:nvCxnSpPr>
        <p:spPr>
          <a:xfrm rot="16200000" flipH="1">
            <a:off x="5863907" y="2261771"/>
            <a:ext cx="457200" cy="505657"/>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7" name="Curved Connector 46"/>
          <p:cNvCxnSpPr>
            <a:stCxn id="60" idx="4"/>
            <a:endCxn id="72" idx="0"/>
          </p:cNvCxnSpPr>
          <p:nvPr/>
        </p:nvCxnSpPr>
        <p:spPr>
          <a:xfrm rot="5400000">
            <a:off x="5358217" y="1756047"/>
            <a:ext cx="457200" cy="1517107"/>
          </a:xfrm>
          <a:prstGeom prst="curved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89" name="Curved Connector 88"/>
          <p:cNvCxnSpPr>
            <a:stCxn id="61" idx="4"/>
            <a:endCxn id="75" idx="0"/>
          </p:cNvCxnSpPr>
          <p:nvPr/>
        </p:nvCxnSpPr>
        <p:spPr>
          <a:xfrm rot="5400000">
            <a:off x="6369599" y="2261738"/>
            <a:ext cx="457200" cy="50572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7" name="Curved Connector 116"/>
          <p:cNvCxnSpPr>
            <a:stCxn id="75" idx="4"/>
            <a:endCxn id="82" idx="0"/>
          </p:cNvCxnSpPr>
          <p:nvPr/>
        </p:nvCxnSpPr>
        <p:spPr>
          <a:xfrm rot="5400000">
            <a:off x="5105347" y="2417611"/>
            <a:ext cx="457200" cy="202277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p:cNvCxnSpPr>
            <a:stCxn id="72" idx="4"/>
            <a:endCxn id="82" idx="0"/>
          </p:cNvCxnSpPr>
          <p:nvPr/>
        </p:nvCxnSpPr>
        <p:spPr>
          <a:xfrm rot="5400000">
            <a:off x="4346811" y="3176148"/>
            <a:ext cx="457200" cy="505705"/>
          </a:xfrm>
          <a:prstGeom prst="curved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271" name="TextBox 270"/>
          <p:cNvSpPr txBox="1"/>
          <p:nvPr/>
        </p:nvSpPr>
        <p:spPr>
          <a:xfrm>
            <a:off x="3605615" y="156350"/>
            <a:ext cx="1939554" cy="307777"/>
          </a:xfrm>
          <a:prstGeom prst="rect">
            <a:avLst/>
          </a:prstGeom>
          <a:noFill/>
        </p:spPr>
        <p:txBody>
          <a:bodyPr wrap="square" rtlCol="0">
            <a:spAutoFit/>
          </a:bodyPr>
          <a:lstStyle/>
          <a:p>
            <a:pPr algn="ctr"/>
            <a:r>
              <a:rPr lang="en-US"/>
              <a:t>Input: </a:t>
            </a:r>
          </a:p>
        </p:txBody>
      </p:sp>
      <p:sp>
        <p:nvSpPr>
          <p:cNvPr id="193" name="TextBox 192"/>
          <p:cNvSpPr txBox="1"/>
          <p:nvPr/>
        </p:nvSpPr>
        <p:spPr>
          <a:xfrm>
            <a:off x="3394323" y="4571998"/>
            <a:ext cx="2362163" cy="307777"/>
          </a:xfrm>
          <a:prstGeom prst="rect">
            <a:avLst/>
          </a:prstGeom>
          <a:noFill/>
        </p:spPr>
        <p:txBody>
          <a:bodyPr wrap="square" rtlCol="0">
            <a:spAutoFit/>
          </a:bodyPr>
          <a:lstStyle/>
          <a:p>
            <a:pPr algn="ctr"/>
            <a:r>
              <a:rPr lang="en-US"/>
              <a:t>Output: 4</a:t>
            </a:r>
          </a:p>
        </p:txBody>
      </p:sp>
      <p:grpSp>
        <p:nvGrpSpPr>
          <p:cNvPr id="98" name="Group 97"/>
          <p:cNvGrpSpPr/>
          <p:nvPr/>
        </p:nvGrpSpPr>
        <p:grpSpPr>
          <a:xfrm>
            <a:off x="5614416" y="914400"/>
            <a:ext cx="457200" cy="457200"/>
            <a:chOff x="1833100" y="323400"/>
            <a:chExt cx="588300" cy="951000"/>
          </a:xfrm>
        </p:grpSpPr>
        <p:cxnSp>
          <p:nvCxnSpPr>
            <p:cNvPr id="100" name="Straight Arrow Connector 99"/>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02" name="Straight Arrow Connector 101"/>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04" name="Straight Arrow Connector 103"/>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06" name="Straight Arrow Connector 105"/>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08" name="Freeform 107"/>
            <p:cNvSpPr/>
            <p:nvPr/>
          </p:nvSpPr>
          <p:spPr>
            <a:xfrm>
              <a:off x="2255550" y="499950"/>
              <a:ext cx="19600" cy="392100"/>
            </a:xfrm>
            <a:custGeom>
              <a:avLst/>
              <a:gdLst/>
              <a:ahLst/>
              <a:cxnLst/>
              <a:rect l="l" t="t" r="r" b="b"/>
              <a:pathLst>
                <a:path w="784" h="15684" extrusionOk="0">
                  <a:moveTo>
                    <a:pt x="0" y="0"/>
                  </a:moveTo>
                  <a:cubicBezTo>
                    <a:pt x="0" y="5235"/>
                    <a:pt x="784" y="10449"/>
                    <a:pt x="784" y="15684"/>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10" name="Group 109"/>
          <p:cNvGrpSpPr/>
          <p:nvPr/>
        </p:nvGrpSpPr>
        <p:grpSpPr>
          <a:xfrm>
            <a:off x="6117336" y="914400"/>
            <a:ext cx="457200" cy="457200"/>
            <a:chOff x="1833100" y="323400"/>
            <a:chExt cx="588300" cy="951000"/>
          </a:xfrm>
        </p:grpSpPr>
        <p:cxnSp>
          <p:nvCxnSpPr>
            <p:cNvPr id="112" name="Straight Arrow Connector 111"/>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14" name="Straight Arrow Connector 113"/>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16" name="Straight Arrow Connector 115"/>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18" name="Straight Arrow Connector 117"/>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20" name="Freeform 119"/>
            <p:cNvSpPr/>
            <p:nvPr/>
          </p:nvSpPr>
          <p:spPr>
            <a:xfrm>
              <a:off x="2255550" y="804750"/>
              <a:ext cx="19600" cy="392100"/>
            </a:xfrm>
            <a:custGeom>
              <a:avLst/>
              <a:gdLst/>
              <a:ahLst/>
              <a:cxnLst/>
              <a:rect l="l" t="t" r="r" b="b"/>
              <a:pathLst>
                <a:path w="784" h="15684" extrusionOk="0">
                  <a:moveTo>
                    <a:pt x="0" y="0"/>
                  </a:moveTo>
                  <a:cubicBezTo>
                    <a:pt x="0" y="5235"/>
                    <a:pt x="784" y="10449"/>
                    <a:pt x="784" y="15684"/>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22" name="Group 121"/>
          <p:cNvGrpSpPr/>
          <p:nvPr/>
        </p:nvGrpSpPr>
        <p:grpSpPr>
          <a:xfrm>
            <a:off x="6620256" y="914400"/>
            <a:ext cx="457200" cy="457200"/>
            <a:chOff x="1832600" y="323400"/>
            <a:chExt cx="588800" cy="951000"/>
          </a:xfrm>
        </p:grpSpPr>
        <p:cxnSp>
          <p:nvCxnSpPr>
            <p:cNvPr id="124" name="Straight Arrow Connector 123"/>
            <p:cNvCxnSpPr/>
            <p:nvPr/>
          </p:nvCxnSpPr>
          <p:spPr>
            <a:xfrm>
              <a:off x="2125475" y="323400"/>
              <a:ext cx="0" cy="951000"/>
            </a:xfrm>
            <a:prstGeom prst="straightConnector1">
              <a:avLst/>
            </a:prstGeom>
            <a:noFill/>
            <a:ln w="9525" cap="flat" cmpd="sng">
              <a:solidFill>
                <a:srgbClr val="B7B7B7"/>
              </a:solidFill>
              <a:prstDash val="solid"/>
              <a:round/>
              <a:headEnd type="none" w="med" len="med"/>
              <a:tailEnd type="none" w="med" len="med"/>
            </a:ln>
          </p:spPr>
        </p:cxnSp>
        <p:cxnSp>
          <p:nvCxnSpPr>
            <p:cNvPr id="126" name="Straight Arrow Connector 125"/>
            <p:cNvCxnSpPr/>
            <p:nvPr/>
          </p:nvCxnSpPr>
          <p:spPr>
            <a:xfrm>
              <a:off x="1833100" y="6273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28" name="Straight Arrow Connector 127"/>
            <p:cNvCxnSpPr/>
            <p:nvPr/>
          </p:nvCxnSpPr>
          <p:spPr>
            <a:xfrm>
              <a:off x="1833100" y="855975"/>
              <a:ext cx="588300" cy="3600"/>
            </a:xfrm>
            <a:prstGeom prst="straightConnector1">
              <a:avLst/>
            </a:prstGeom>
            <a:noFill/>
            <a:ln w="9525" cap="flat" cmpd="sng">
              <a:solidFill>
                <a:srgbClr val="B7B7B7"/>
              </a:solidFill>
              <a:prstDash val="solid"/>
              <a:round/>
              <a:headEnd type="none" w="med" len="med"/>
              <a:tailEnd type="none" w="med" len="med"/>
            </a:ln>
          </p:spPr>
        </p:cxnSp>
        <p:cxnSp>
          <p:nvCxnSpPr>
            <p:cNvPr id="129" name="Straight Arrow Connector 128"/>
            <p:cNvCxnSpPr/>
            <p:nvPr/>
          </p:nvCxnSpPr>
          <p:spPr>
            <a:xfrm>
              <a:off x="1833100" y="1084575"/>
              <a:ext cx="588300" cy="3600"/>
            </a:xfrm>
            <a:prstGeom prst="straightConnector1">
              <a:avLst/>
            </a:prstGeom>
            <a:noFill/>
            <a:ln w="9525" cap="flat" cmpd="sng">
              <a:solidFill>
                <a:srgbClr val="B7B7B7"/>
              </a:solidFill>
              <a:prstDash val="solid"/>
              <a:round/>
              <a:headEnd type="none" w="med" len="med"/>
              <a:tailEnd type="none" w="med" len="med"/>
            </a:ln>
          </p:spPr>
        </p:cxnSp>
        <p:sp>
          <p:nvSpPr>
            <p:cNvPr id="130" name="Freeform 129"/>
            <p:cNvSpPr/>
            <p:nvPr/>
          </p:nvSpPr>
          <p:spPr>
            <a:xfrm>
              <a:off x="1931150" y="852850"/>
              <a:ext cx="421500" cy="9800"/>
            </a:xfrm>
            <a:custGeom>
              <a:avLst/>
              <a:gdLst/>
              <a:ahLst/>
              <a:cxnLst/>
              <a:rect l="l" t="t" r="r" b="b"/>
              <a:pathLst>
                <a:path w="16860" h="392" extrusionOk="0">
                  <a:moveTo>
                    <a:pt x="0" y="0"/>
                  </a:moveTo>
                  <a:cubicBezTo>
                    <a:pt x="5622" y="0"/>
                    <a:pt x="11238" y="392"/>
                    <a:pt x="16860" y="392"/>
                  </a:cubicBezTo>
                </a:path>
              </a:pathLst>
            </a:custGeom>
            <a:noFill/>
            <a:ln w="9525" cap="flat" cmpd="sng">
              <a:solidFill>
                <a:srgbClr val="B7B7B7"/>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sp>
          <p:nvSpPr>
            <p:cNvPr id="131" name="Freeform 130"/>
            <p:cNvSpPr/>
            <p:nvPr/>
          </p:nvSpPr>
          <p:spPr>
            <a:xfrm>
              <a:off x="1832600" y="843025"/>
              <a:ext cx="529350" cy="9825"/>
            </a:xfrm>
            <a:custGeom>
              <a:avLst/>
              <a:gdLst/>
              <a:ahLst/>
              <a:cxnLst/>
              <a:rect l="l" t="t" r="r" b="b"/>
              <a:pathLst>
                <a:path w="21174" h="393" extrusionOk="0">
                  <a:moveTo>
                    <a:pt x="0" y="393"/>
                  </a:moveTo>
                  <a:cubicBezTo>
                    <a:pt x="7059" y="393"/>
                    <a:pt x="14115" y="0"/>
                    <a:pt x="21174" y="0"/>
                  </a:cubicBezTo>
                </a:path>
              </a:pathLst>
            </a:custGeom>
            <a:noFill/>
            <a:ln w="9525"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endParaRPr lang="en-US"/>
            </a:p>
          </p:txBody>
        </p:sp>
      </p:grpSp>
      <p:grpSp>
        <p:nvGrpSpPr>
          <p:cNvPr id="132" name="Group 131"/>
          <p:cNvGrpSpPr/>
          <p:nvPr/>
        </p:nvGrpSpPr>
        <p:grpSpPr>
          <a:xfrm>
            <a:off x="5029199" y="0"/>
            <a:ext cx="457200" cy="685800"/>
            <a:chOff x="3657600" y="3939236"/>
            <a:chExt cx="654489" cy="1040823"/>
          </a:xfrm>
        </p:grpSpPr>
        <p:grpSp>
          <p:nvGrpSpPr>
            <p:cNvPr id="133" name="Group 132"/>
            <p:cNvGrpSpPr/>
            <p:nvPr/>
          </p:nvGrpSpPr>
          <p:grpSpPr>
            <a:xfrm>
              <a:off x="3657600" y="3939236"/>
              <a:ext cx="654489" cy="1040823"/>
              <a:chOff x="7194111" y="3574473"/>
              <a:chExt cx="916617" cy="1371600"/>
            </a:xfrm>
          </p:grpSpPr>
          <p:cxnSp>
            <p:nvCxnSpPr>
              <p:cNvPr id="136" name="Straight Connector 135"/>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134" name="Freeform 133"/>
            <p:cNvSpPr/>
            <p:nvPr/>
          </p:nvSpPr>
          <p:spPr>
            <a:xfrm>
              <a:off x="3721100" y="3987800"/>
              <a:ext cx="501650" cy="429683"/>
            </a:xfrm>
            <a:custGeom>
              <a:avLst/>
              <a:gdLst>
                <a:gd name="connsiteX0" fmla="*/ 0 w 501650"/>
                <a:gd name="connsiteY0" fmla="*/ 0 h 429683"/>
                <a:gd name="connsiteX1" fmla="*/ 0 w 501650"/>
                <a:gd name="connsiteY1" fmla="*/ 400050 h 429683"/>
                <a:gd name="connsiteX2" fmla="*/ 12700 w 501650"/>
                <a:gd name="connsiteY2" fmla="*/ 400050 h 429683"/>
                <a:gd name="connsiteX3" fmla="*/ 501650 w 501650"/>
                <a:gd name="connsiteY3" fmla="*/ 393700 h 429683"/>
              </a:gdLst>
              <a:ahLst/>
              <a:cxnLst>
                <a:cxn ang="0">
                  <a:pos x="connsiteX0" y="connsiteY0"/>
                </a:cxn>
                <a:cxn ang="0">
                  <a:pos x="connsiteX1" y="connsiteY1"/>
                </a:cxn>
                <a:cxn ang="0">
                  <a:pos x="connsiteX2" y="connsiteY2"/>
                </a:cxn>
                <a:cxn ang="0">
                  <a:pos x="connsiteX3" y="connsiteY3"/>
                </a:cxn>
              </a:cxnLst>
              <a:rect l="l" t="t" r="r" b="b"/>
              <a:pathLst>
                <a:path w="501650" h="429683">
                  <a:moveTo>
                    <a:pt x="0" y="0"/>
                  </a:moveTo>
                  <a:lnTo>
                    <a:pt x="0" y="400050"/>
                  </a:lnTo>
                  <a:cubicBezTo>
                    <a:pt x="2117" y="466725"/>
                    <a:pt x="12700" y="400050"/>
                    <a:pt x="12700" y="400050"/>
                  </a:cubicBezTo>
                  <a:lnTo>
                    <a:pt x="501650" y="393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4127500" y="3981450"/>
              <a:ext cx="0" cy="971550"/>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a:stCxn id="82" idx="4"/>
          </p:cNvCxnSpPr>
          <p:nvPr/>
        </p:nvCxnSpPr>
        <p:spPr>
          <a:xfrm>
            <a:off x="4322558" y="4114800"/>
            <a:ext cx="0" cy="457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p:cNvCxnSpPr/>
          <p:nvPr/>
        </p:nvCxnSpPr>
        <p:spPr>
          <a:xfrm>
            <a:off x="5837856" y="1417320"/>
            <a:ext cx="0" cy="4114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1" name="Straight Arrow Connector 140"/>
          <p:cNvCxnSpPr/>
          <p:nvPr/>
        </p:nvCxnSpPr>
        <p:spPr>
          <a:xfrm>
            <a:off x="6347999" y="1417320"/>
            <a:ext cx="0" cy="4114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2" name="Straight Arrow Connector 141"/>
          <p:cNvCxnSpPr/>
          <p:nvPr/>
        </p:nvCxnSpPr>
        <p:spPr>
          <a:xfrm>
            <a:off x="6849237" y="1417320"/>
            <a:ext cx="0" cy="4114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4685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35"/>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3600">
                <a:latin typeface="Rubik Medium"/>
                <a:ea typeface="Rubik Medium"/>
                <a:cs typeface="Rubik Medium"/>
                <a:sym typeface="Rubik Medium"/>
              </a:rPr>
              <a:t>Manual Neural Network</a:t>
            </a:r>
            <a:endParaRPr sz="3600">
              <a:latin typeface="Rubik Medium"/>
              <a:ea typeface="Rubik Medium"/>
              <a:cs typeface="Rubik Medium"/>
              <a:sym typeface="Rubik Medium"/>
            </a:endParaRPr>
          </a:p>
        </p:txBody>
      </p:sp>
      <p:sp>
        <p:nvSpPr>
          <p:cNvPr id="282" name="Google Shape;282;p35"/>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5" name="Group 14"/>
          <p:cNvGrpSpPr/>
          <p:nvPr/>
        </p:nvGrpSpPr>
        <p:grpSpPr>
          <a:xfrm>
            <a:off x="1630920" y="3931920"/>
            <a:ext cx="654489" cy="1040823"/>
            <a:chOff x="7194111" y="3574473"/>
            <a:chExt cx="916617" cy="1371600"/>
          </a:xfrm>
        </p:grpSpPr>
        <p:sp>
          <p:nvSpPr>
            <p:cNvPr id="2" name="Oval 1"/>
            <p:cNvSpPr/>
            <p:nvPr/>
          </p:nvSpPr>
          <p:spPr>
            <a:xfrm>
              <a:off x="7315200" y="3657600"/>
              <a:ext cx="685800" cy="11430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Straight Connector 3"/>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11"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571500" lvl="0" indent="-457200" algn="l" rtl="0">
              <a:spcAft>
                <a:spcPts val="600"/>
              </a:spcAft>
              <a:buSzPts val="1800"/>
              <a:buFont typeface="+mj-lt"/>
              <a:buAutoNum type="arabicPeriod"/>
            </a:pPr>
            <a:r>
              <a:rPr lang="en-US" sz="2000">
                <a:solidFill>
                  <a:schemeClr val="dk1"/>
                </a:solidFill>
                <a:latin typeface="Roboto"/>
                <a:ea typeface="Roboto"/>
                <a:cs typeface="Roboto"/>
                <a:sym typeface="Roboto"/>
              </a:rPr>
              <a:t>Write a number in the range [0-9] in the provided box.</a:t>
            </a:r>
          </a:p>
          <a:p>
            <a:pPr marL="571500" lvl="0" indent="-457200" algn="l" rtl="0">
              <a:spcAft>
                <a:spcPts val="600"/>
              </a:spcAft>
              <a:buSzPts val="1800"/>
              <a:buFont typeface="+mj-lt"/>
              <a:buAutoNum type="arabicPeriod"/>
            </a:pPr>
            <a:r>
              <a:rPr lang="en-US" sz="2000">
                <a:solidFill>
                  <a:schemeClr val="dk1"/>
                </a:solidFill>
                <a:latin typeface="Roboto"/>
                <a:ea typeface="Roboto"/>
                <a:cs typeface="Roboto"/>
                <a:sym typeface="Roboto"/>
              </a:rPr>
              <a:t>Compare the shape of your number with the activation chart for layer 1 (</a:t>
            </a:r>
            <a:r>
              <a:rPr lang="en-US" sz="2000" b="1">
                <a:solidFill>
                  <a:schemeClr val="dk1"/>
                </a:solidFill>
                <a:latin typeface="Roboto"/>
                <a:ea typeface="Roboto"/>
                <a:cs typeface="Roboto"/>
                <a:sym typeface="Roboto"/>
              </a:rPr>
              <a:t>Input Layer</a:t>
            </a:r>
            <a:r>
              <a:rPr lang="en-US" sz="2000">
                <a:solidFill>
                  <a:schemeClr val="dk1"/>
                </a:solidFill>
                <a:latin typeface="Roboto"/>
                <a:ea typeface="Roboto"/>
                <a:cs typeface="Roboto"/>
                <a:sym typeface="Roboto"/>
              </a:rPr>
              <a:t>) of the </a:t>
            </a:r>
            <a:r>
              <a:rPr lang="en-US" sz="2000" b="1">
                <a:solidFill>
                  <a:schemeClr val="dk1"/>
                </a:solidFill>
                <a:latin typeface="Roboto"/>
                <a:ea typeface="Roboto"/>
                <a:cs typeface="Roboto"/>
                <a:sym typeface="Roboto"/>
              </a:rPr>
              <a:t>neural network. </a:t>
            </a:r>
            <a:r>
              <a:rPr lang="en-US" sz="2000">
                <a:solidFill>
                  <a:schemeClr val="dk1"/>
                </a:solidFill>
                <a:latin typeface="Roboto"/>
                <a:ea typeface="Roboto"/>
                <a:cs typeface="Roboto"/>
                <a:sym typeface="Roboto"/>
              </a:rPr>
              <a:t>If the shape is present (or closely present) in your number, mark that </a:t>
            </a:r>
            <a:r>
              <a:rPr lang="en-US" sz="2000" b="1">
                <a:solidFill>
                  <a:schemeClr val="dk1"/>
                </a:solidFill>
                <a:latin typeface="Roboto"/>
                <a:ea typeface="Roboto"/>
                <a:cs typeface="Roboto"/>
                <a:sym typeface="Roboto"/>
              </a:rPr>
              <a:t>neuron </a:t>
            </a:r>
            <a:r>
              <a:rPr lang="en-US" sz="2000">
                <a:solidFill>
                  <a:schemeClr val="dk1"/>
                </a:solidFill>
                <a:latin typeface="Roboto"/>
                <a:ea typeface="Roboto"/>
                <a:cs typeface="Roboto"/>
                <a:sym typeface="Roboto"/>
              </a:rPr>
              <a:t>as activated.</a:t>
            </a:r>
          </a:p>
          <a:p>
            <a:pPr marL="571500" lvl="0" indent="-457200" algn="l" rtl="0">
              <a:spcAft>
                <a:spcPts val="600"/>
              </a:spcAft>
              <a:buSzPts val="1800"/>
              <a:buFont typeface="+mj-lt"/>
              <a:buAutoNum type="arabicPeriod"/>
            </a:pPr>
            <a:r>
              <a:rPr lang="en-US" sz="2000">
                <a:solidFill>
                  <a:schemeClr val="dk1"/>
                </a:solidFill>
                <a:latin typeface="Roboto"/>
                <a:ea typeface="Roboto"/>
                <a:cs typeface="Roboto"/>
                <a:sym typeface="Roboto"/>
              </a:rPr>
              <a:t>Compare your list of activated </a:t>
            </a:r>
            <a:r>
              <a:rPr lang="en-US" sz="2000" b="1">
                <a:solidFill>
                  <a:schemeClr val="dk1"/>
                </a:solidFill>
                <a:latin typeface="Roboto"/>
                <a:ea typeface="Roboto"/>
                <a:cs typeface="Roboto"/>
                <a:sym typeface="Roboto"/>
              </a:rPr>
              <a:t>neurons </a:t>
            </a:r>
            <a:r>
              <a:rPr lang="en-US" sz="2000">
                <a:solidFill>
                  <a:schemeClr val="dk1"/>
                </a:solidFill>
                <a:latin typeface="Roboto"/>
                <a:ea typeface="Roboto"/>
                <a:cs typeface="Roboto"/>
                <a:sym typeface="Roboto"/>
              </a:rPr>
              <a:t>for layer 1 (</a:t>
            </a:r>
            <a:r>
              <a:rPr lang="en-US" sz="2000" b="1">
                <a:solidFill>
                  <a:schemeClr val="dk1"/>
                </a:solidFill>
                <a:latin typeface="Roboto"/>
                <a:ea typeface="Roboto"/>
                <a:cs typeface="Roboto"/>
                <a:sym typeface="Roboto"/>
              </a:rPr>
              <a:t>Input Layer</a:t>
            </a:r>
            <a:r>
              <a:rPr lang="en-US" sz="2000">
                <a:solidFill>
                  <a:schemeClr val="dk1"/>
                </a:solidFill>
                <a:latin typeface="Roboto"/>
                <a:ea typeface="Roboto"/>
                <a:cs typeface="Roboto"/>
                <a:sym typeface="Roboto"/>
              </a:rPr>
              <a:t>)</a:t>
            </a:r>
            <a:r>
              <a:rPr lang="en-US" sz="2000" b="1">
                <a:solidFill>
                  <a:schemeClr val="dk1"/>
                </a:solidFill>
                <a:latin typeface="Roboto"/>
                <a:ea typeface="Roboto"/>
                <a:cs typeface="Roboto"/>
                <a:sym typeface="Roboto"/>
              </a:rPr>
              <a:t> </a:t>
            </a:r>
            <a:r>
              <a:rPr lang="en-US" sz="2000">
                <a:solidFill>
                  <a:schemeClr val="dk1"/>
                </a:solidFill>
                <a:latin typeface="Roboto"/>
                <a:ea typeface="Roboto"/>
                <a:cs typeface="Roboto"/>
                <a:sym typeface="Roboto"/>
              </a:rPr>
              <a:t>with the requirements for activation in layer 2.</a:t>
            </a:r>
          </a:p>
          <a:p>
            <a:pPr marL="571500" lvl="0" indent="-457200" algn="l" rtl="0">
              <a:spcAft>
                <a:spcPts val="600"/>
              </a:spcAft>
              <a:buSzPts val="1800"/>
              <a:buFont typeface="+mj-lt"/>
              <a:buAutoNum type="arabicPeriod"/>
            </a:pPr>
            <a:r>
              <a:rPr lang="en-US" sz="2000">
                <a:solidFill>
                  <a:schemeClr val="dk1"/>
                </a:solidFill>
                <a:latin typeface="Roboto"/>
                <a:ea typeface="Roboto"/>
                <a:cs typeface="Roboto"/>
                <a:sym typeface="Roboto"/>
              </a:rPr>
              <a:t>Compare your list of activated </a:t>
            </a:r>
            <a:r>
              <a:rPr lang="en-US" sz="2000" b="1">
                <a:solidFill>
                  <a:schemeClr val="dk1"/>
                </a:solidFill>
                <a:latin typeface="Roboto"/>
                <a:ea typeface="Roboto"/>
                <a:cs typeface="Roboto"/>
                <a:sym typeface="Roboto"/>
              </a:rPr>
              <a:t>neurons </a:t>
            </a:r>
            <a:r>
              <a:rPr lang="en-US" sz="2000">
                <a:solidFill>
                  <a:schemeClr val="dk1"/>
                </a:solidFill>
                <a:latin typeface="Roboto"/>
                <a:ea typeface="Roboto"/>
                <a:cs typeface="Roboto"/>
                <a:sym typeface="Roboto"/>
              </a:rPr>
              <a:t>for layer 2 (</a:t>
            </a:r>
            <a:r>
              <a:rPr lang="en-US" sz="2000" b="1">
                <a:solidFill>
                  <a:schemeClr val="dk1"/>
                </a:solidFill>
                <a:latin typeface="Roboto"/>
                <a:ea typeface="Roboto"/>
                <a:cs typeface="Roboto"/>
                <a:sym typeface="Roboto"/>
              </a:rPr>
              <a:t>Hidden Layer</a:t>
            </a:r>
            <a:r>
              <a:rPr lang="en-US" sz="2000">
                <a:solidFill>
                  <a:schemeClr val="dk1"/>
                </a:solidFill>
                <a:latin typeface="Roboto"/>
                <a:ea typeface="Roboto"/>
                <a:cs typeface="Roboto"/>
                <a:sym typeface="Roboto"/>
              </a:rPr>
              <a:t>) with the requirements for activation in layer 3 (</a:t>
            </a:r>
            <a:r>
              <a:rPr lang="en-US" sz="2000" b="1">
                <a:solidFill>
                  <a:schemeClr val="dk1"/>
                </a:solidFill>
                <a:latin typeface="Roboto"/>
                <a:ea typeface="Roboto"/>
                <a:cs typeface="Roboto"/>
                <a:sym typeface="Roboto"/>
              </a:rPr>
              <a:t>Output Layer</a:t>
            </a:r>
            <a:r>
              <a:rPr lang="en-US" sz="2000">
                <a:solidFill>
                  <a:schemeClr val="dk1"/>
                </a:solidFill>
                <a:latin typeface="Roboto"/>
                <a:ea typeface="Roboto"/>
                <a:cs typeface="Roboto"/>
                <a:sym typeface="Roboto"/>
              </a:rPr>
              <a:t>)</a:t>
            </a:r>
            <a:r>
              <a:rPr lang="en-US" sz="2000" b="1">
                <a:solidFill>
                  <a:schemeClr val="dk1"/>
                </a:solidFill>
                <a:latin typeface="Roboto"/>
                <a:ea typeface="Roboto"/>
                <a:cs typeface="Roboto"/>
                <a:sym typeface="Roboto"/>
              </a:rPr>
              <a:t>.</a:t>
            </a:r>
            <a:r>
              <a:rPr lang="en-US" sz="2000">
                <a:solidFill>
                  <a:schemeClr val="dk1"/>
                </a:solidFill>
                <a:latin typeface="Roboto"/>
                <a:ea typeface="Roboto"/>
                <a:cs typeface="Roboto"/>
                <a:sym typeface="Roboto"/>
              </a:rPr>
              <a:t> </a:t>
            </a:r>
            <a:endParaRPr sz="2000">
              <a:solidFill>
                <a:schemeClr val="dk1"/>
              </a:solidFill>
              <a:latin typeface="Roboto"/>
              <a:ea typeface="Roboto"/>
              <a:cs typeface="Roboto"/>
              <a:sym typeface="Roboto"/>
            </a:endParaRPr>
          </a:p>
          <a:p>
            <a:pPr marL="0" lvl="0" indent="0" algn="l" rtl="0">
              <a:spcBef>
                <a:spcPts val="1000"/>
              </a:spcBef>
              <a:spcAft>
                <a:spcPts val="1000"/>
              </a:spcAft>
              <a:buNone/>
            </a:pPr>
            <a:endParaRPr sz="1800">
              <a:latin typeface="Roboto"/>
              <a:ea typeface="Roboto"/>
              <a:cs typeface="Roboto"/>
              <a:sym typeface="Roboto"/>
            </a:endParaRPr>
          </a:p>
        </p:txBody>
      </p:sp>
      <p:grpSp>
        <p:nvGrpSpPr>
          <p:cNvPr id="48" name="Group 47"/>
          <p:cNvGrpSpPr/>
          <p:nvPr/>
        </p:nvGrpSpPr>
        <p:grpSpPr>
          <a:xfrm>
            <a:off x="3002520" y="3931920"/>
            <a:ext cx="654489" cy="1040823"/>
            <a:chOff x="1600200" y="3931920"/>
            <a:chExt cx="654489" cy="1040823"/>
          </a:xfrm>
        </p:grpSpPr>
        <p:grpSp>
          <p:nvGrpSpPr>
            <p:cNvPr id="12" name="Group 11"/>
            <p:cNvGrpSpPr/>
            <p:nvPr/>
          </p:nvGrpSpPr>
          <p:grpSpPr>
            <a:xfrm>
              <a:off x="1600200" y="3931920"/>
              <a:ext cx="654489" cy="1040823"/>
              <a:chOff x="7194111" y="3574473"/>
              <a:chExt cx="916617" cy="1371600"/>
            </a:xfrm>
          </p:grpSpPr>
          <p:cxnSp>
            <p:nvCxnSpPr>
              <p:cNvPr id="14" name="Straight Connector 13"/>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47" name="Freeform 46"/>
            <p:cNvSpPr/>
            <p:nvPr/>
          </p:nvSpPr>
          <p:spPr>
            <a:xfrm>
              <a:off x="2082800" y="4013200"/>
              <a:ext cx="0" cy="838200"/>
            </a:xfrm>
            <a:custGeom>
              <a:avLst/>
              <a:gdLst>
                <a:gd name="connsiteX0" fmla="*/ 0 w 0"/>
                <a:gd name="connsiteY0" fmla="*/ 0 h 838200"/>
                <a:gd name="connsiteX1" fmla="*/ 0 w 0"/>
                <a:gd name="connsiteY1" fmla="*/ 838200 h 838200"/>
              </a:gdLst>
              <a:ahLst/>
              <a:cxnLst>
                <a:cxn ang="0">
                  <a:pos x="connsiteX0" y="connsiteY0"/>
                </a:cxn>
                <a:cxn ang="0">
                  <a:pos x="connsiteX1" y="connsiteY1"/>
                </a:cxn>
              </a:cxnLst>
              <a:rect l="l" t="t" r="r" b="b"/>
              <a:pathLst>
                <a:path h="838200">
                  <a:moveTo>
                    <a:pt x="0" y="0"/>
                  </a:moveTo>
                  <a:lnTo>
                    <a:pt x="0" y="8382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4374120" y="3931920"/>
            <a:ext cx="654489" cy="1040823"/>
            <a:chOff x="2286000" y="3931920"/>
            <a:chExt cx="654489" cy="1040823"/>
          </a:xfrm>
        </p:grpSpPr>
        <p:grpSp>
          <p:nvGrpSpPr>
            <p:cNvPr id="19" name="Group 18"/>
            <p:cNvGrpSpPr/>
            <p:nvPr/>
          </p:nvGrpSpPr>
          <p:grpSpPr>
            <a:xfrm>
              <a:off x="2286000" y="3931920"/>
              <a:ext cx="654489" cy="1040823"/>
              <a:chOff x="7194111" y="3574473"/>
              <a:chExt cx="916617" cy="1371600"/>
            </a:xfrm>
          </p:grpSpPr>
          <p:cxnSp>
            <p:nvCxnSpPr>
              <p:cNvPr id="21" name="Straight Connector 20"/>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50" name="Freeform 49"/>
            <p:cNvSpPr/>
            <p:nvPr/>
          </p:nvSpPr>
          <p:spPr>
            <a:xfrm>
              <a:off x="2292350" y="4020115"/>
              <a:ext cx="641351" cy="799535"/>
            </a:xfrm>
            <a:custGeom>
              <a:avLst/>
              <a:gdLst>
                <a:gd name="connsiteX0" fmla="*/ 0 w 641351"/>
                <a:gd name="connsiteY0" fmla="*/ 62935 h 799535"/>
                <a:gd name="connsiteX1" fmla="*/ 641350 w 641351"/>
                <a:gd name="connsiteY1" fmla="*/ 62935 h 799535"/>
                <a:gd name="connsiteX2" fmla="*/ 6350 w 641351"/>
                <a:gd name="connsiteY2" fmla="*/ 716985 h 799535"/>
                <a:gd name="connsiteX3" fmla="*/ 641350 w 641351"/>
                <a:gd name="connsiteY3" fmla="*/ 799535 h 799535"/>
              </a:gdLst>
              <a:ahLst/>
              <a:cxnLst>
                <a:cxn ang="0">
                  <a:pos x="connsiteX0" y="connsiteY0"/>
                </a:cxn>
                <a:cxn ang="0">
                  <a:pos x="connsiteX1" y="connsiteY1"/>
                </a:cxn>
                <a:cxn ang="0">
                  <a:pos x="connsiteX2" y="connsiteY2"/>
                </a:cxn>
                <a:cxn ang="0">
                  <a:pos x="connsiteX3" y="connsiteY3"/>
                </a:cxn>
              </a:cxnLst>
              <a:rect l="l" t="t" r="r" b="b"/>
              <a:pathLst>
                <a:path w="641351" h="799535">
                  <a:moveTo>
                    <a:pt x="0" y="62935"/>
                  </a:moveTo>
                  <a:cubicBezTo>
                    <a:pt x="320146" y="8431"/>
                    <a:pt x="640292" y="-46073"/>
                    <a:pt x="641350" y="62935"/>
                  </a:cubicBezTo>
                  <a:cubicBezTo>
                    <a:pt x="642408" y="171943"/>
                    <a:pt x="6350" y="594218"/>
                    <a:pt x="6350" y="716985"/>
                  </a:cubicBezTo>
                  <a:cubicBezTo>
                    <a:pt x="6350" y="839752"/>
                    <a:pt x="498475" y="760377"/>
                    <a:pt x="641350" y="7995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5745720" y="3938543"/>
            <a:ext cx="654489" cy="1040823"/>
            <a:chOff x="2971800" y="3938543"/>
            <a:chExt cx="654489" cy="1040823"/>
          </a:xfrm>
        </p:grpSpPr>
        <p:grpSp>
          <p:nvGrpSpPr>
            <p:cNvPr id="25" name="Group 24"/>
            <p:cNvGrpSpPr/>
            <p:nvPr/>
          </p:nvGrpSpPr>
          <p:grpSpPr>
            <a:xfrm>
              <a:off x="2971800" y="3938543"/>
              <a:ext cx="654489" cy="1040823"/>
              <a:chOff x="7194111" y="3574473"/>
              <a:chExt cx="916617" cy="1371600"/>
            </a:xfrm>
          </p:grpSpPr>
          <p:cxnSp>
            <p:nvCxnSpPr>
              <p:cNvPr id="27" name="Straight Connector 26"/>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57" name="Freeform 56"/>
            <p:cNvSpPr/>
            <p:nvPr/>
          </p:nvSpPr>
          <p:spPr>
            <a:xfrm>
              <a:off x="3016250" y="4032234"/>
              <a:ext cx="574150" cy="866890"/>
            </a:xfrm>
            <a:custGeom>
              <a:avLst/>
              <a:gdLst>
                <a:gd name="connsiteX0" fmla="*/ 0 w 574150"/>
                <a:gd name="connsiteY0" fmla="*/ 101616 h 866890"/>
                <a:gd name="connsiteX1" fmla="*/ 279400 w 574150"/>
                <a:gd name="connsiteY1" fmla="*/ 16 h 866890"/>
                <a:gd name="connsiteX2" fmla="*/ 552450 w 574150"/>
                <a:gd name="connsiteY2" fmla="*/ 107966 h 866890"/>
                <a:gd name="connsiteX3" fmla="*/ 514350 w 574150"/>
                <a:gd name="connsiteY3" fmla="*/ 273066 h 866890"/>
                <a:gd name="connsiteX4" fmla="*/ 279400 w 574150"/>
                <a:gd name="connsiteY4" fmla="*/ 400066 h 866890"/>
                <a:gd name="connsiteX5" fmla="*/ 501650 w 574150"/>
                <a:gd name="connsiteY5" fmla="*/ 520716 h 866890"/>
                <a:gd name="connsiteX6" fmla="*/ 565150 w 574150"/>
                <a:gd name="connsiteY6" fmla="*/ 698516 h 866890"/>
                <a:gd name="connsiteX7" fmla="*/ 330200 w 574150"/>
                <a:gd name="connsiteY7" fmla="*/ 863616 h 866890"/>
                <a:gd name="connsiteX8" fmla="*/ 19050 w 574150"/>
                <a:gd name="connsiteY8" fmla="*/ 806466 h 86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150" h="866890">
                  <a:moveTo>
                    <a:pt x="0" y="101616"/>
                  </a:moveTo>
                  <a:cubicBezTo>
                    <a:pt x="93662" y="50287"/>
                    <a:pt x="187325" y="-1042"/>
                    <a:pt x="279400" y="16"/>
                  </a:cubicBezTo>
                  <a:cubicBezTo>
                    <a:pt x="371475" y="1074"/>
                    <a:pt x="513292" y="62458"/>
                    <a:pt x="552450" y="107966"/>
                  </a:cubicBezTo>
                  <a:cubicBezTo>
                    <a:pt x="591608" y="153474"/>
                    <a:pt x="559858" y="224383"/>
                    <a:pt x="514350" y="273066"/>
                  </a:cubicBezTo>
                  <a:cubicBezTo>
                    <a:pt x="468842" y="321749"/>
                    <a:pt x="281517" y="358791"/>
                    <a:pt x="279400" y="400066"/>
                  </a:cubicBezTo>
                  <a:cubicBezTo>
                    <a:pt x="277283" y="441341"/>
                    <a:pt x="454025" y="470974"/>
                    <a:pt x="501650" y="520716"/>
                  </a:cubicBezTo>
                  <a:cubicBezTo>
                    <a:pt x="549275" y="570458"/>
                    <a:pt x="593725" y="641366"/>
                    <a:pt x="565150" y="698516"/>
                  </a:cubicBezTo>
                  <a:cubicBezTo>
                    <a:pt x="536575" y="755666"/>
                    <a:pt x="421217" y="845624"/>
                    <a:pt x="330200" y="863616"/>
                  </a:cubicBezTo>
                  <a:cubicBezTo>
                    <a:pt x="239183" y="881608"/>
                    <a:pt x="11642" y="820224"/>
                    <a:pt x="19050" y="8064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7117320" y="3939236"/>
            <a:ext cx="654489" cy="1040823"/>
            <a:chOff x="3657600" y="3939236"/>
            <a:chExt cx="654489" cy="1040823"/>
          </a:xfrm>
        </p:grpSpPr>
        <p:grpSp>
          <p:nvGrpSpPr>
            <p:cNvPr id="31" name="Group 30"/>
            <p:cNvGrpSpPr/>
            <p:nvPr/>
          </p:nvGrpSpPr>
          <p:grpSpPr>
            <a:xfrm>
              <a:off x="3657600" y="3939236"/>
              <a:ext cx="654489" cy="1040823"/>
              <a:chOff x="7194111" y="3574473"/>
              <a:chExt cx="916617" cy="1371600"/>
            </a:xfrm>
          </p:grpSpPr>
          <p:cxnSp>
            <p:nvCxnSpPr>
              <p:cNvPr id="33" name="Straight Connector 32"/>
              <p:cNvCxnSpPr/>
              <p:nvPr/>
            </p:nvCxnSpPr>
            <p:spPr>
              <a:xfrm>
                <a:off x="7196328" y="3838842"/>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7651311" y="3574473"/>
                <a:ext cx="0" cy="13716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7194663" y="4225636"/>
                <a:ext cx="9144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7194111" y="4633212"/>
                <a:ext cx="9144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58" name="Freeform 57"/>
            <p:cNvSpPr/>
            <p:nvPr/>
          </p:nvSpPr>
          <p:spPr>
            <a:xfrm>
              <a:off x="3721100" y="3987800"/>
              <a:ext cx="501650" cy="429683"/>
            </a:xfrm>
            <a:custGeom>
              <a:avLst/>
              <a:gdLst>
                <a:gd name="connsiteX0" fmla="*/ 0 w 501650"/>
                <a:gd name="connsiteY0" fmla="*/ 0 h 429683"/>
                <a:gd name="connsiteX1" fmla="*/ 0 w 501650"/>
                <a:gd name="connsiteY1" fmla="*/ 400050 h 429683"/>
                <a:gd name="connsiteX2" fmla="*/ 12700 w 501650"/>
                <a:gd name="connsiteY2" fmla="*/ 400050 h 429683"/>
                <a:gd name="connsiteX3" fmla="*/ 501650 w 501650"/>
                <a:gd name="connsiteY3" fmla="*/ 393700 h 429683"/>
              </a:gdLst>
              <a:ahLst/>
              <a:cxnLst>
                <a:cxn ang="0">
                  <a:pos x="connsiteX0" y="connsiteY0"/>
                </a:cxn>
                <a:cxn ang="0">
                  <a:pos x="connsiteX1" y="connsiteY1"/>
                </a:cxn>
                <a:cxn ang="0">
                  <a:pos x="connsiteX2" y="connsiteY2"/>
                </a:cxn>
                <a:cxn ang="0">
                  <a:pos x="connsiteX3" y="connsiteY3"/>
                </a:cxn>
              </a:cxnLst>
              <a:rect l="l" t="t" r="r" b="b"/>
              <a:pathLst>
                <a:path w="501650" h="429683">
                  <a:moveTo>
                    <a:pt x="0" y="0"/>
                  </a:moveTo>
                  <a:lnTo>
                    <a:pt x="0" y="400050"/>
                  </a:lnTo>
                  <a:cubicBezTo>
                    <a:pt x="2117" y="466725"/>
                    <a:pt x="12700" y="400050"/>
                    <a:pt x="12700" y="400050"/>
                  </a:cubicBezTo>
                  <a:lnTo>
                    <a:pt x="501650" y="393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4127500" y="3981450"/>
              <a:ext cx="0" cy="971550"/>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7661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7"/>
          <p:cNvSpPr/>
          <p:nvPr/>
        </p:nvSpPr>
        <p:spPr>
          <a:xfrm>
            <a:off x="0" y="0"/>
            <a:ext cx="9144000" cy="914400"/>
          </a:xfrm>
          <a:prstGeom prst="rect">
            <a:avLst/>
          </a:prstGeom>
          <a:gradFill>
            <a:gsLst>
              <a:gs pos="0">
                <a:srgbClr val="876BAF"/>
              </a:gs>
              <a:gs pos="100000">
                <a:srgbClr val="26BDC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txBox="1"/>
          <p:nvPr/>
        </p:nvSpPr>
        <p:spPr>
          <a:xfrm>
            <a:off x="457200" y="0"/>
            <a:ext cx="82296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4800">
                <a:solidFill>
                  <a:srgbClr val="FFFFFF"/>
                </a:solidFill>
                <a:latin typeface="Rubik Medium"/>
                <a:ea typeface="Rubik Medium"/>
                <a:cs typeface="Rubik Medium"/>
                <a:sym typeface="Rubik Medium"/>
              </a:rPr>
              <a:t>DISCUSSION</a:t>
            </a:r>
            <a:endParaRPr sz="4800">
              <a:solidFill>
                <a:srgbClr val="FFFFFF"/>
              </a:solidFill>
              <a:latin typeface="Rubik Medium"/>
              <a:ea typeface="Rubik Medium"/>
              <a:cs typeface="Rubik Medium"/>
              <a:sym typeface="Rubik Medium"/>
            </a:endParaRPr>
          </a:p>
        </p:txBody>
      </p:sp>
      <p:sp>
        <p:nvSpPr>
          <p:cNvPr id="342" name="Google Shape;342;p37"/>
          <p:cNvSpPr txBox="1"/>
          <p:nvPr/>
        </p:nvSpPr>
        <p:spPr>
          <a:xfrm>
            <a:off x="457200" y="1143000"/>
            <a:ext cx="8229600" cy="2514600"/>
          </a:xfrm>
          <a:prstGeom prst="rect">
            <a:avLst/>
          </a:prstGeom>
          <a:noFill/>
          <a:ln>
            <a:noFill/>
          </a:ln>
        </p:spPr>
        <p:txBody>
          <a:bodyPr spcFirstLastPara="1" wrap="square" lIns="0" tIns="0" rIns="0" bIns="0" anchor="t" anchorCtr="0">
            <a:noAutofit/>
          </a:bodyPr>
          <a:lstStyle/>
          <a:p>
            <a:pPr marL="0" lvl="0" indent="0" algn="l" rtl="0">
              <a:spcAft>
                <a:spcPts val="600"/>
              </a:spcAft>
              <a:buNone/>
            </a:pPr>
            <a:r>
              <a:rPr lang="en-US" sz="2400" b="1">
                <a:latin typeface="Roboto"/>
                <a:ea typeface="Roboto"/>
                <a:cs typeface="Roboto"/>
                <a:sym typeface="Roboto"/>
              </a:rPr>
              <a:t>Discuss the following questions with your neighbor</a:t>
            </a:r>
            <a:endParaRPr sz="2400" b="1">
              <a:latin typeface="Roboto"/>
              <a:ea typeface="Roboto"/>
              <a:cs typeface="Roboto"/>
              <a:sym typeface="Roboto"/>
            </a:endParaRPr>
          </a:p>
          <a:p>
            <a:pPr marL="457200" lvl="0" indent="-355600" algn="l" rtl="0">
              <a:spcAft>
                <a:spcPts val="600"/>
              </a:spcAft>
              <a:buSzPts val="2000"/>
              <a:buFont typeface="Roboto"/>
              <a:buChar char="●"/>
            </a:pPr>
            <a:r>
              <a:rPr lang="en" sz="2000">
                <a:latin typeface="Roboto"/>
                <a:ea typeface="Roboto"/>
                <a:cs typeface="Roboto"/>
                <a:sym typeface="Roboto"/>
              </a:rPr>
              <a:t>What did the neural net do well?</a:t>
            </a:r>
            <a:endParaRPr sz="2000">
              <a:latin typeface="Roboto"/>
              <a:ea typeface="Roboto"/>
              <a:cs typeface="Roboto"/>
              <a:sym typeface="Roboto"/>
            </a:endParaRPr>
          </a:p>
          <a:p>
            <a:pPr marL="457200" lvl="0" indent="-355600" algn="l" rtl="0">
              <a:spcAft>
                <a:spcPts val="600"/>
              </a:spcAft>
              <a:buSzPts val="2000"/>
              <a:buFont typeface="Roboto"/>
              <a:buChar char="●"/>
            </a:pPr>
            <a:r>
              <a:rPr lang="en" sz="2000">
                <a:latin typeface="Roboto"/>
                <a:ea typeface="Roboto"/>
                <a:cs typeface="Roboto"/>
                <a:sym typeface="Roboto"/>
              </a:rPr>
              <a:t>What did the neural net do poorly?</a:t>
            </a:r>
            <a:endParaRPr sz="2000">
              <a:latin typeface="Roboto"/>
              <a:ea typeface="Roboto"/>
              <a:cs typeface="Roboto"/>
              <a:sym typeface="Roboto"/>
            </a:endParaRPr>
          </a:p>
          <a:p>
            <a:pPr marL="457200" lvl="0" indent="-355600" algn="l" rtl="0">
              <a:spcAft>
                <a:spcPts val="600"/>
              </a:spcAft>
              <a:buSzPts val="2000"/>
              <a:buFont typeface="Roboto"/>
              <a:buChar char="●"/>
            </a:pPr>
            <a:r>
              <a:rPr lang="en" sz="2000">
                <a:latin typeface="Roboto"/>
                <a:ea typeface="Roboto"/>
                <a:cs typeface="Roboto"/>
                <a:sym typeface="Roboto"/>
              </a:rPr>
              <a:t>How could we improve the performance if we did this again?</a:t>
            </a:r>
            <a:endParaRPr sz="2000">
              <a:latin typeface="Roboto"/>
              <a:ea typeface="Roboto"/>
              <a:cs typeface="Roboto"/>
              <a:sym typeface="Roboto"/>
            </a:endParaRPr>
          </a:p>
        </p:txBody>
      </p:sp>
      <p:sp>
        <p:nvSpPr>
          <p:cNvPr id="343" name="Google Shape;343;p37"/>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F58823"/>
            </a:gs>
            <a:gs pos="100000">
              <a:srgbClr val="EF5757"/>
            </a:gs>
          </a:gsLst>
          <a:lin ang="10800025" scaled="0"/>
        </a:gradFill>
        <a:effectLst/>
      </p:bgPr>
    </p:bg>
    <p:spTree>
      <p:nvGrpSpPr>
        <p:cNvPr id="1" name="Shape 347"/>
        <p:cNvGrpSpPr/>
        <p:nvPr/>
      </p:nvGrpSpPr>
      <p:grpSpPr>
        <a:xfrm>
          <a:off x="0" y="0"/>
          <a:ext cx="0" cy="0"/>
          <a:chOff x="0" y="0"/>
          <a:chExt cx="0" cy="0"/>
        </a:xfrm>
      </p:grpSpPr>
      <p:sp>
        <p:nvSpPr>
          <p:cNvPr id="348" name="Google Shape;348;p38"/>
          <p:cNvSpPr txBox="1"/>
          <p:nvPr/>
        </p:nvSpPr>
        <p:spPr>
          <a:xfrm>
            <a:off x="1729500" y="1768350"/>
            <a:ext cx="5685000" cy="160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4800">
                <a:solidFill>
                  <a:srgbClr val="FFFFFF"/>
                </a:solidFill>
                <a:latin typeface="Rubik Medium"/>
                <a:ea typeface="Rubik Medium"/>
                <a:cs typeface="Rubik Medium"/>
                <a:sym typeface="Rubik Medium"/>
              </a:rPr>
              <a:t>AI in the Real World</a:t>
            </a:r>
            <a:endParaRPr sz="4800">
              <a:solidFill>
                <a:srgbClr val="FFFFFF"/>
              </a:solidFill>
              <a:latin typeface="Rubik Medium"/>
              <a:ea typeface="Rubik Medium"/>
              <a:cs typeface="Rubik Medium"/>
              <a:sym typeface="Rubik Medium"/>
            </a:endParaRPr>
          </a:p>
        </p:txBody>
      </p:sp>
      <p:sp>
        <p:nvSpPr>
          <p:cNvPr id="349" name="Google Shape;349;p38"/>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F3F3F3"/>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4"/>
          <p:cNvSpPr txBox="1"/>
          <p:nvPr/>
        </p:nvSpPr>
        <p:spPr>
          <a:xfrm>
            <a:off x="228600" y="1371600"/>
            <a:ext cx="6858000" cy="251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Senior Machine Learning Engineer at Apple</a:t>
            </a:r>
            <a:endParaRPr sz="1800" b="1">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Instructed at Duke on AI &amp; Art and Data Science</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Experimented with GAN newscasters and changing one face into another</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Built generative soundscapes and experimental architectures and forms</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Mentored students in Web design</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Education</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Masters in New Media from Penn State</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B.S. at Cornell University</a:t>
            </a:r>
            <a:endParaRPr sz="1800">
              <a:latin typeface="Roboto" panose="020B0604020202020204" charset="0"/>
              <a:ea typeface="Roboto" panose="020B0604020202020204" charset="0"/>
              <a:cs typeface="Sarala"/>
              <a:sym typeface="Sarala"/>
            </a:endParaRPr>
          </a:p>
        </p:txBody>
      </p:sp>
      <p:sp>
        <p:nvSpPr>
          <p:cNvPr id="484" name="Google Shape;484;p64"/>
          <p:cNvSpPr txBox="1"/>
          <p:nvPr/>
        </p:nvSpPr>
        <p:spPr>
          <a:xfrm>
            <a:off x="228600" y="914400"/>
            <a:ext cx="6858000" cy="45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latin typeface="Rubik Medium"/>
                <a:ea typeface="Rubik Medium"/>
                <a:cs typeface="Rubik Medium"/>
                <a:sym typeface="Rubik Medium"/>
              </a:rPr>
              <a:t>Matthew Kenney</a:t>
            </a:r>
            <a:endParaRPr sz="2400">
              <a:latin typeface="Rubik Medium"/>
              <a:ea typeface="Rubik Medium"/>
              <a:cs typeface="Rubik Medium"/>
              <a:sym typeface="Rubik Medium"/>
            </a:endParaRPr>
          </a:p>
        </p:txBody>
      </p:sp>
      <p:sp>
        <p:nvSpPr>
          <p:cNvPr id="485" name="Google Shape;485;p64"/>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Art</a:t>
            </a:r>
            <a:endParaRPr sz="3600">
              <a:latin typeface="Rubik Medium"/>
              <a:ea typeface="Rubik Medium"/>
              <a:cs typeface="Rubik Medium"/>
              <a:sym typeface="Rubik Medium"/>
            </a:endParaRPr>
          </a:p>
        </p:txBody>
      </p:sp>
      <p:sp>
        <p:nvSpPr>
          <p:cNvPr id="486" name="Google Shape;486;p64"/>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487" name="Google Shape;487;p64"/>
          <p:cNvPicPr preferRelativeResize="0">
            <a:picLocks noChangeAspect="1"/>
          </p:cNvPicPr>
          <p:nvPr/>
        </p:nvPicPr>
        <p:blipFill>
          <a:blip r:embed="rId3">
            <a:alphaModFix/>
          </a:blip>
          <a:stretch>
            <a:fillRect/>
          </a:stretch>
        </p:blipFill>
        <p:spPr>
          <a:xfrm>
            <a:off x="6734138" y="107195"/>
            <a:ext cx="1828800" cy="1828800"/>
          </a:xfrm>
          <a:prstGeom prst="rect">
            <a:avLst/>
          </a:prstGeom>
          <a:noFill/>
          <a:ln>
            <a:noFill/>
          </a:ln>
        </p:spPr>
      </p:pic>
    </p:spTree>
    <p:extLst>
      <p:ext uri="{BB962C8B-B14F-4D97-AF65-F5344CB8AC3E}">
        <p14:creationId xmlns:p14="http://schemas.microsoft.com/office/powerpoint/2010/main" val="2813127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5"/>
          <p:cNvSpPr txBox="1"/>
          <p:nvPr/>
        </p:nvSpPr>
        <p:spPr>
          <a:xfrm>
            <a:off x="228600" y="1371600"/>
            <a:ext cx="6858000" cy="251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Adjunct Professor at Rhode Island School of Design</a:t>
            </a:r>
            <a:endParaRPr sz="1800" b="1">
              <a:latin typeface="Roboto" panose="020B0604020202020204" charset="0"/>
              <a:ea typeface="Roboto" panose="020B0604020202020204" charset="0"/>
              <a:cs typeface="Sarala"/>
              <a:sym typeface="Sarala"/>
            </a:endParaRPr>
          </a:p>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Instructor at Artificial Images</a:t>
            </a:r>
            <a:endParaRPr sz="1800" b="1">
              <a:latin typeface="Roboto" panose="020B0604020202020204" charset="0"/>
              <a:ea typeface="Roboto" panose="020B0604020202020204" charset="0"/>
              <a:cs typeface="Sarala"/>
              <a:sym typeface="Sarala"/>
            </a:endParaRPr>
          </a:p>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Creative Director at Excel Mandarin </a:t>
            </a:r>
            <a:endParaRPr sz="1800" b="1">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Creates AI generated video synced with audio</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This is the same technology that gets used to make deepfakes</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Uses art to teach Mandarin</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Wrote a field guide on responsible AI in Art</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Worked as a machine learning engineer at Facebook</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Education</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B.S. in Computer Science at MIT</a:t>
            </a:r>
            <a:endParaRPr sz="1800">
              <a:latin typeface="Roboto" panose="020B0604020202020204" charset="0"/>
              <a:ea typeface="Roboto" panose="020B0604020202020204" charset="0"/>
              <a:cs typeface="Sarala"/>
              <a:sym typeface="Sarala"/>
            </a:endParaRPr>
          </a:p>
        </p:txBody>
      </p:sp>
      <p:sp>
        <p:nvSpPr>
          <p:cNvPr id="493" name="Google Shape;493;p65"/>
          <p:cNvSpPr txBox="1"/>
          <p:nvPr/>
        </p:nvSpPr>
        <p:spPr>
          <a:xfrm>
            <a:off x="228600" y="914400"/>
            <a:ext cx="6858000" cy="45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latin typeface="Rubik Medium"/>
                <a:ea typeface="Rubik Medium"/>
                <a:cs typeface="Rubik Medium"/>
                <a:sym typeface="Rubik Medium"/>
              </a:rPr>
              <a:t>Lia Coleman</a:t>
            </a:r>
            <a:endParaRPr sz="2400">
              <a:latin typeface="Rubik Medium"/>
              <a:ea typeface="Rubik Medium"/>
              <a:cs typeface="Rubik Medium"/>
              <a:sym typeface="Rubik Medium"/>
            </a:endParaRPr>
          </a:p>
        </p:txBody>
      </p:sp>
      <p:sp>
        <p:nvSpPr>
          <p:cNvPr id="494" name="Google Shape;494;p65"/>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Art</a:t>
            </a:r>
            <a:endParaRPr sz="3600">
              <a:latin typeface="Rubik Medium"/>
              <a:ea typeface="Rubik Medium"/>
              <a:cs typeface="Rubik Medium"/>
              <a:sym typeface="Rubik Medium"/>
            </a:endParaRPr>
          </a:p>
        </p:txBody>
      </p:sp>
      <p:sp>
        <p:nvSpPr>
          <p:cNvPr id="495" name="Google Shape;495;p65"/>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496" name="Google Shape;496;p65"/>
          <p:cNvPicPr preferRelativeResize="0">
            <a:picLocks noChangeAspect="1"/>
          </p:cNvPicPr>
          <p:nvPr/>
        </p:nvPicPr>
        <p:blipFill>
          <a:blip r:embed="rId3">
            <a:alphaModFix/>
          </a:blip>
          <a:stretch>
            <a:fillRect/>
          </a:stretch>
        </p:blipFill>
        <p:spPr>
          <a:xfrm>
            <a:off x="6782002" y="52100"/>
            <a:ext cx="1828800" cy="1828800"/>
          </a:xfrm>
          <a:prstGeom prst="rect">
            <a:avLst/>
          </a:prstGeom>
          <a:noFill/>
          <a:ln>
            <a:noFill/>
          </a:ln>
        </p:spPr>
      </p:pic>
    </p:spTree>
    <p:extLst>
      <p:ext uri="{BB962C8B-B14F-4D97-AF65-F5344CB8AC3E}">
        <p14:creationId xmlns:p14="http://schemas.microsoft.com/office/powerpoint/2010/main" val="2053695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0"/>
          <p:cNvSpPr txBox="1"/>
          <p:nvPr/>
        </p:nvSpPr>
        <p:spPr>
          <a:xfrm>
            <a:off x="228600" y="1371600"/>
            <a:ext cx="6858000" cy="251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Data Activist in Residence, University of Virginia</a:t>
            </a:r>
          </a:p>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Founder &amp; CEO, Urban AI</a:t>
            </a:r>
            <a:endParaRPr sz="1800" b="1">
              <a:latin typeface="Roboto" panose="020B0604020202020204" charset="0"/>
              <a:ea typeface="Roboto" panose="020B0604020202020204" charset="0"/>
              <a:cs typeface="Sarala"/>
              <a:sym typeface="Sarala"/>
            </a:endParaRPr>
          </a:p>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Founder &amp; CEO, Criminal Justice Intelligence, Inc</a:t>
            </a:r>
            <a:endParaRPr sz="1800" b="1">
              <a:latin typeface="Roboto" panose="020B0604020202020204" charset="0"/>
              <a:ea typeface="Roboto" panose="020B0604020202020204" charset="0"/>
              <a:cs typeface="Sarala"/>
              <a:sym typeface="Sarala"/>
            </a:endParaRPr>
          </a:p>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Founding Board member of AI &amp; Ethics Journal</a:t>
            </a:r>
            <a:endParaRPr sz="1800" b="1">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Specializes in ethical AI, reducing bias, using AI for social good and reducing homicides</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Education</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Masters of Arts, Criminal Justice, John Jay College</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Masters of Science Rehabilitation Science and Substance Abuse Counseling, Hunter College</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Bachelors in Political Science, Philosophy, Media Science, Creative Writing at Hunter College</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Certificate in AI Law from Practicing Law Institute</a:t>
            </a:r>
            <a:endParaRPr sz="1800">
              <a:latin typeface="Roboto" panose="020B0604020202020204" charset="0"/>
              <a:ea typeface="Roboto" panose="020B0604020202020204" charset="0"/>
              <a:cs typeface="Sarala"/>
              <a:sym typeface="Sarala"/>
            </a:endParaRPr>
          </a:p>
        </p:txBody>
      </p:sp>
      <p:sp>
        <p:nvSpPr>
          <p:cNvPr id="461" name="Google Shape;461;p70"/>
          <p:cNvSpPr txBox="1"/>
          <p:nvPr/>
        </p:nvSpPr>
        <p:spPr>
          <a:xfrm>
            <a:off x="228600" y="914400"/>
            <a:ext cx="6858000" cy="45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latin typeface="Rubik Medium"/>
                <a:ea typeface="Rubik Medium"/>
                <a:cs typeface="Rubik Medium"/>
                <a:sym typeface="Rubik Medium"/>
              </a:rPr>
              <a:t>Renée Cummings</a:t>
            </a:r>
            <a:endParaRPr sz="2400">
              <a:latin typeface="Rubik Medium"/>
              <a:ea typeface="Rubik Medium"/>
              <a:cs typeface="Rubik Medium"/>
              <a:sym typeface="Rubik Medium"/>
            </a:endParaRPr>
          </a:p>
        </p:txBody>
      </p:sp>
      <p:sp>
        <p:nvSpPr>
          <p:cNvPr id="462" name="Google Shape;462;p70"/>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Criminology</a:t>
            </a:r>
            <a:endParaRPr sz="3600">
              <a:latin typeface="Rubik Medium"/>
              <a:ea typeface="Rubik Medium"/>
              <a:cs typeface="Rubik Medium"/>
              <a:sym typeface="Rubik Medium"/>
            </a:endParaRPr>
          </a:p>
        </p:txBody>
      </p:sp>
      <p:sp>
        <p:nvSpPr>
          <p:cNvPr id="463" name="Google Shape;463;p70"/>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464" name="Google Shape;464;p70"/>
          <p:cNvPicPr preferRelativeResize="0">
            <a:picLocks noChangeAspect="1"/>
          </p:cNvPicPr>
          <p:nvPr/>
        </p:nvPicPr>
        <p:blipFill>
          <a:blip r:embed="rId3">
            <a:alphaModFix/>
          </a:blip>
          <a:stretch>
            <a:fillRect/>
          </a:stretch>
        </p:blipFill>
        <p:spPr>
          <a:xfrm>
            <a:off x="6721200" y="468925"/>
            <a:ext cx="1828800" cy="1828800"/>
          </a:xfrm>
          <a:prstGeom prst="rect">
            <a:avLst/>
          </a:prstGeom>
          <a:noFill/>
          <a:ln>
            <a:noFill/>
          </a:ln>
        </p:spPr>
      </p:pic>
    </p:spTree>
    <p:extLst>
      <p:ext uri="{BB962C8B-B14F-4D97-AF65-F5344CB8AC3E}">
        <p14:creationId xmlns:p14="http://schemas.microsoft.com/office/powerpoint/2010/main" val="39329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p:nvPr/>
        </p:nvSpPr>
        <p:spPr>
          <a:xfrm>
            <a:off x="685800" y="914400"/>
            <a:ext cx="4343400" cy="3308598"/>
          </a:xfrm>
          <a:prstGeom prst="rect">
            <a:avLst/>
          </a:prstGeom>
          <a:noFill/>
          <a:ln>
            <a:noFill/>
          </a:ln>
        </p:spPr>
        <p:txBody>
          <a:bodyPr spcFirstLastPara="1" wrap="square" lIns="0" tIns="0" rIns="0" bIns="0" anchor="t" anchorCtr="0">
            <a:spAutoFit/>
          </a:bodyPr>
          <a:lstStyle/>
          <a:p>
            <a:pPr marL="457200" indent="-355600">
              <a:spcAft>
                <a:spcPts val="600"/>
              </a:spcAft>
              <a:buSzPts val="2000"/>
              <a:buFont typeface="Roboto"/>
              <a:buChar char="●"/>
            </a:pPr>
            <a:r>
              <a:rPr lang="en" sz="2000" dirty="0">
                <a:latin typeface="Roboto"/>
                <a:ea typeface="Roboto"/>
                <a:cs typeface="Roboto"/>
                <a:sym typeface="Roboto"/>
              </a:rPr>
              <a:t>Learning can be defined as: </a:t>
            </a:r>
          </a:p>
          <a:p>
            <a:pPr marL="101600">
              <a:spcAft>
                <a:spcPts val="600"/>
              </a:spcAft>
              <a:buSzPts val="2000"/>
            </a:pPr>
            <a:r>
              <a:rPr lang="en" sz="2000" dirty="0">
                <a:latin typeface="Roboto"/>
                <a:ea typeface="Roboto"/>
                <a:cs typeface="Roboto"/>
                <a:sym typeface="Roboto"/>
              </a:rPr>
              <a:t>The process of updating what you know to make better decisions</a:t>
            </a:r>
            <a:endParaRPr lang="en" sz="2000" dirty="0">
              <a:latin typeface="Roboto"/>
              <a:ea typeface="Roboto"/>
              <a:cs typeface="Roboto"/>
            </a:endParaRPr>
          </a:p>
          <a:p>
            <a:pPr marL="457200" lvl="0" indent="-355600" algn="l" rtl="0">
              <a:spcAft>
                <a:spcPts val="600"/>
              </a:spcAft>
              <a:buSzPts val="2000"/>
              <a:buFont typeface="Roboto"/>
              <a:buChar char="●"/>
            </a:pPr>
            <a:r>
              <a:rPr lang="en" sz="2000" dirty="0">
                <a:latin typeface="Roboto"/>
                <a:ea typeface="Roboto"/>
                <a:cs typeface="Roboto"/>
                <a:sym typeface="Roboto"/>
              </a:rPr>
              <a:t>In ML there are currently 4 learning paradigms</a:t>
            </a:r>
            <a:endParaRPr lang="en" sz="2000" dirty="0">
              <a:latin typeface="Roboto"/>
              <a:ea typeface="Roboto"/>
              <a:cs typeface="Roboto"/>
            </a:endParaRPr>
          </a:p>
          <a:p>
            <a:pPr marL="558800" lvl="0" indent="-457200" algn="l" rtl="0">
              <a:spcAft>
                <a:spcPts val="600"/>
              </a:spcAft>
              <a:buSzPts val="2000"/>
              <a:buFont typeface="+mj-lt"/>
              <a:buAutoNum type="arabicPeriod"/>
            </a:pPr>
            <a:r>
              <a:rPr lang="en" sz="2000" dirty="0">
                <a:latin typeface="Roboto"/>
                <a:ea typeface="Roboto"/>
                <a:cs typeface="Roboto"/>
                <a:sym typeface="Roboto"/>
              </a:rPr>
              <a:t>Supervised Learning</a:t>
            </a:r>
            <a:endParaRPr lang="en" sz="2000" dirty="0">
              <a:latin typeface="Roboto"/>
              <a:ea typeface="Roboto"/>
              <a:cs typeface="Roboto"/>
            </a:endParaRPr>
          </a:p>
          <a:p>
            <a:pPr marL="558800" lvl="0" indent="-457200" algn="l" rtl="0">
              <a:spcAft>
                <a:spcPts val="600"/>
              </a:spcAft>
              <a:buSzPts val="2000"/>
              <a:buFont typeface="+mj-lt"/>
              <a:buAutoNum type="arabicPeriod"/>
            </a:pPr>
            <a:r>
              <a:rPr lang="en" sz="2000" dirty="0">
                <a:latin typeface="Roboto"/>
                <a:ea typeface="Roboto"/>
                <a:cs typeface="Roboto"/>
                <a:sym typeface="Roboto"/>
              </a:rPr>
              <a:t>Unsupervised Learning</a:t>
            </a:r>
            <a:endParaRPr lang="en" sz="2000" dirty="0">
              <a:latin typeface="Roboto"/>
              <a:ea typeface="Roboto"/>
              <a:cs typeface="Roboto"/>
            </a:endParaRPr>
          </a:p>
          <a:p>
            <a:pPr marL="558800" lvl="0" indent="-457200" algn="l" rtl="0">
              <a:spcAft>
                <a:spcPts val="600"/>
              </a:spcAft>
              <a:buSzPts val="2000"/>
              <a:buFont typeface="+mj-lt"/>
              <a:buAutoNum type="arabicPeriod"/>
            </a:pPr>
            <a:r>
              <a:rPr lang="en" sz="2000" dirty="0">
                <a:latin typeface="Roboto"/>
                <a:ea typeface="Roboto"/>
                <a:cs typeface="Roboto"/>
                <a:sym typeface="Roboto"/>
              </a:rPr>
              <a:t>Semi-supervised Learning</a:t>
            </a:r>
            <a:endParaRPr lang="en" sz="2000" dirty="0">
              <a:latin typeface="Roboto"/>
              <a:ea typeface="Roboto"/>
              <a:cs typeface="Roboto"/>
            </a:endParaRPr>
          </a:p>
          <a:p>
            <a:pPr marL="558800" lvl="0" indent="-457200" algn="l" rtl="0">
              <a:spcAft>
                <a:spcPts val="600"/>
              </a:spcAft>
              <a:buSzPts val="2000"/>
              <a:buFont typeface="+mj-lt"/>
              <a:buAutoNum type="arabicPeriod"/>
            </a:pPr>
            <a:r>
              <a:rPr lang="en" sz="2000" dirty="0">
                <a:latin typeface="Roboto"/>
                <a:ea typeface="Roboto"/>
                <a:cs typeface="Roboto"/>
                <a:sym typeface="Roboto"/>
              </a:rPr>
              <a:t>Reinforcement Learning</a:t>
            </a:r>
            <a:endParaRPr lang="en" sz="2000" dirty="0">
              <a:latin typeface="Roboto"/>
              <a:ea typeface="Roboto"/>
              <a:cs typeface="Roboto"/>
            </a:endParaRPr>
          </a:p>
        </p:txBody>
      </p:sp>
      <p:sp>
        <p:nvSpPr>
          <p:cNvPr id="165" name="Google Shape;165;p24"/>
          <p:cNvSpPr txBox="1"/>
          <p:nvPr/>
        </p:nvSpPr>
        <p:spPr>
          <a:xfrm>
            <a:off x="6858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What is Learning?</a:t>
            </a:r>
            <a:endParaRPr sz="3600">
              <a:latin typeface="Rubik Medium"/>
              <a:ea typeface="Rubik Medium"/>
              <a:cs typeface="Rubik Medium"/>
              <a:sym typeface="Rubik Medium"/>
            </a:endParaRPr>
          </a:p>
        </p:txBody>
      </p:sp>
      <p:sp>
        <p:nvSpPr>
          <p:cNvPr id="166" name="Google Shape;166;p24"/>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5" name="Group 14"/>
          <p:cNvGrpSpPr/>
          <p:nvPr/>
        </p:nvGrpSpPr>
        <p:grpSpPr>
          <a:xfrm>
            <a:off x="4800504" y="1026931"/>
            <a:ext cx="4159141" cy="2165469"/>
            <a:chOff x="4800504" y="1026931"/>
            <a:chExt cx="4159141" cy="2165469"/>
          </a:xfrm>
        </p:grpSpPr>
        <p:grpSp>
          <p:nvGrpSpPr>
            <p:cNvPr id="21" name="Group 20"/>
            <p:cNvGrpSpPr/>
            <p:nvPr/>
          </p:nvGrpSpPr>
          <p:grpSpPr>
            <a:xfrm rot="16200000">
              <a:off x="6308563" y="34629"/>
              <a:ext cx="1143024" cy="4159141"/>
              <a:chOff x="6587660" y="674160"/>
              <a:chExt cx="1143024" cy="4159141"/>
            </a:xfrm>
          </p:grpSpPr>
          <p:sp>
            <p:nvSpPr>
              <p:cNvPr id="23" name="Rounded Rectangle 22"/>
              <p:cNvSpPr/>
              <p:nvPr/>
            </p:nvSpPr>
            <p:spPr>
              <a:xfrm rot="5400000">
                <a:off x="6587660" y="674160"/>
                <a:ext cx="1143000" cy="114300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You Know</a:t>
                </a:r>
              </a:p>
            </p:txBody>
          </p:sp>
          <p:sp>
            <p:nvSpPr>
              <p:cNvPr id="24" name="Diamond 23"/>
              <p:cNvSpPr/>
              <p:nvPr/>
            </p:nvSpPr>
            <p:spPr>
              <a:xfrm rot="5400000">
                <a:off x="6359008" y="2409387"/>
                <a:ext cx="1600352" cy="688688"/>
              </a:xfrm>
              <a:prstGeom prst="diamond">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Decision Process</a:t>
                </a:r>
              </a:p>
            </p:txBody>
          </p:sp>
          <p:sp>
            <p:nvSpPr>
              <p:cNvPr id="25" name="Oval 24"/>
              <p:cNvSpPr/>
              <p:nvPr/>
            </p:nvSpPr>
            <p:spPr>
              <a:xfrm rot="5400000">
                <a:off x="6587684" y="3690301"/>
                <a:ext cx="1143000" cy="1143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Action</a:t>
                </a:r>
              </a:p>
            </p:txBody>
          </p:sp>
          <p:cxnSp>
            <p:nvCxnSpPr>
              <p:cNvPr id="30" name="Elbow Connector 29"/>
              <p:cNvCxnSpPr>
                <a:stCxn id="25" idx="0"/>
                <a:endCxn id="23" idx="0"/>
              </p:cNvCxnSpPr>
              <p:nvPr/>
            </p:nvCxnSpPr>
            <p:spPr>
              <a:xfrm flipH="1" flipV="1">
                <a:off x="7730660" y="1245661"/>
                <a:ext cx="24" cy="3016141"/>
              </a:xfrm>
              <a:prstGeom prst="bentConnector3">
                <a:avLst>
                  <a:gd name="adj1" fmla="val -952500000"/>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 name="Elbow Connector 16"/>
            <p:cNvCxnSpPr>
              <a:stCxn id="23" idx="2"/>
              <a:endCxn id="24" idx="2"/>
            </p:cNvCxnSpPr>
            <p:nvPr/>
          </p:nvCxnSpPr>
          <p:spPr>
            <a:xfrm rot="5400000" flipH="1" flipV="1">
              <a:off x="6012449" y="1818086"/>
              <a:ext cx="227181" cy="1508071"/>
            </a:xfrm>
            <a:prstGeom prst="bentConnector3">
              <a:avLst>
                <a:gd name="adj1" fmla="val -100625"/>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 idx="0"/>
              <a:endCxn id="25" idx="4"/>
            </p:cNvCxnSpPr>
            <p:nvPr/>
          </p:nvCxnSpPr>
          <p:spPr>
            <a:xfrm rot="16200000" flipH="1">
              <a:off x="7176189" y="1473730"/>
              <a:ext cx="915844" cy="1508070"/>
            </a:xfrm>
            <a:prstGeom prst="bentConnector5">
              <a:avLst>
                <a:gd name="adj1" fmla="val -24961"/>
                <a:gd name="adj2" fmla="val 57582"/>
                <a:gd name="adj3" fmla="val 124961"/>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7955791" y="2963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1" name="Oval 30"/>
            <p:cNvSpPr/>
            <p:nvPr/>
          </p:nvSpPr>
          <p:spPr>
            <a:xfrm>
              <a:off x="6765775" y="102693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2" name="Oval 31"/>
            <p:cNvSpPr/>
            <p:nvPr/>
          </p:nvSpPr>
          <p:spPr>
            <a:xfrm>
              <a:off x="6011739" y="2963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Google Shape;164;p24"/>
          <p:cNvSpPr txBox="1"/>
          <p:nvPr/>
        </p:nvSpPr>
        <p:spPr>
          <a:xfrm>
            <a:off x="4822676" y="3313974"/>
            <a:ext cx="4136970" cy="1477328"/>
          </a:xfrm>
          <a:prstGeom prst="rect">
            <a:avLst/>
          </a:prstGeom>
          <a:noFill/>
          <a:ln>
            <a:noFill/>
          </a:ln>
        </p:spPr>
        <p:txBody>
          <a:bodyPr spcFirstLastPara="1" wrap="square" lIns="0" tIns="0" rIns="0" bIns="0" anchor="t" anchorCtr="0">
            <a:spAutoFit/>
          </a:bodyPr>
          <a:lstStyle/>
          <a:p>
            <a:pPr marL="444500" lvl="0" indent="-342900" algn="l" rtl="0">
              <a:buSzPct val="100000"/>
              <a:buFont typeface="+mj-lt"/>
              <a:buAutoNum type="arabicPeriod"/>
            </a:pPr>
            <a:r>
              <a:rPr lang="en" sz="1600" dirty="0">
                <a:latin typeface="Roboto"/>
                <a:ea typeface="Roboto"/>
                <a:cs typeface="Roboto"/>
                <a:sym typeface="Roboto"/>
              </a:rPr>
              <a:t>What you know is processed to make a decision</a:t>
            </a:r>
          </a:p>
          <a:p>
            <a:pPr marL="444500" lvl="0" indent="-342900" algn="l" rtl="0">
              <a:buSzPct val="100000"/>
              <a:buFont typeface="+mj-lt"/>
              <a:buAutoNum type="arabicPeriod"/>
            </a:pPr>
            <a:r>
              <a:rPr lang="en" sz="1600" dirty="0">
                <a:latin typeface="Roboto"/>
                <a:ea typeface="Roboto"/>
                <a:cs typeface="Roboto"/>
                <a:sym typeface="Roboto"/>
              </a:rPr>
              <a:t>An action is taken according to the decision</a:t>
            </a:r>
          </a:p>
          <a:p>
            <a:pPr marL="444500" lvl="0" indent="-342900" algn="l" rtl="0">
              <a:buSzPct val="100000"/>
              <a:buFont typeface="+mj-lt"/>
              <a:buAutoNum type="arabicPeriod"/>
            </a:pPr>
            <a:r>
              <a:rPr lang="en" sz="1600" dirty="0">
                <a:latin typeface="Roboto"/>
                <a:ea typeface="Roboto"/>
                <a:cs typeface="Roboto"/>
              </a:rPr>
              <a:t>The result of the action is evaluated and what you know is updated</a:t>
            </a:r>
          </a:p>
        </p:txBody>
      </p:sp>
    </p:spTree>
    <p:extLst>
      <p:ext uri="{BB962C8B-B14F-4D97-AF65-F5344CB8AC3E}">
        <p14:creationId xmlns:p14="http://schemas.microsoft.com/office/powerpoint/2010/main" val="3740587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p:nvPr/>
        </p:nvSpPr>
        <p:spPr>
          <a:xfrm>
            <a:off x="228600" y="1371600"/>
            <a:ext cx="6858000" cy="2514600"/>
          </a:xfrm>
          <a:prstGeom prst="rect">
            <a:avLst/>
          </a:prstGeom>
          <a:noFill/>
          <a:ln>
            <a:noFill/>
          </a:ln>
        </p:spPr>
        <p:txBody>
          <a:bodyPr spcFirstLastPara="1" wrap="square" lIns="0" tIns="0" rIns="0" bIns="0" anchor="t" anchorCtr="0">
            <a:noAutofit/>
          </a:bodyPr>
          <a:lstStyle/>
          <a:p>
            <a:pPr lvl="1"/>
            <a:r>
              <a:rPr lang="en" sz="1800" b="1">
                <a:latin typeface="Roboto" panose="020B0604020202020204" charset="0"/>
                <a:ea typeface="Roboto" panose="020B0604020202020204" charset="0"/>
                <a:cs typeface="Sarala"/>
                <a:sym typeface="Sarala"/>
              </a:rPr>
              <a:t>Ph.D. Student at University of Washington</a:t>
            </a:r>
            <a:endParaRPr sz="1800" b="1">
              <a:latin typeface="Roboto" panose="020B0604020202020204" charset="0"/>
              <a:ea typeface="Roboto" panose="020B0604020202020204" charset="0"/>
              <a:cs typeface="Sarala"/>
              <a:sym typeface="Sarala"/>
            </a:endParaRPr>
          </a:p>
          <a:p>
            <a:pPr marL="457200" lvl="1" indent="-342900">
              <a:buSzPts val="1800"/>
              <a:buFont typeface="Sarala"/>
              <a:buChar char="●"/>
            </a:pPr>
            <a:r>
              <a:rPr lang="en" sz="1800">
                <a:latin typeface="Roboto" panose="020B0604020202020204" charset="0"/>
                <a:ea typeface="Roboto" panose="020B0604020202020204" charset="0"/>
                <a:cs typeface="Sarala"/>
                <a:sym typeface="Sarala"/>
              </a:rPr>
              <a:t>Is non-binary and uses they/them pronouns; autistic</a:t>
            </a:r>
            <a:endParaRPr sz="1800">
              <a:latin typeface="Roboto" panose="020B0604020202020204" charset="0"/>
              <a:ea typeface="Roboto" panose="020B0604020202020204" charset="0"/>
              <a:cs typeface="Sarala"/>
              <a:sym typeface="Sarala"/>
            </a:endParaRPr>
          </a:p>
          <a:p>
            <a:pPr marL="457200" lvl="1" indent="-342900">
              <a:buSzPts val="1800"/>
              <a:buFont typeface="Sarala"/>
              <a:buChar char="●"/>
            </a:pPr>
            <a:r>
              <a:rPr lang="en" sz="1800">
                <a:latin typeface="Roboto" panose="020B0604020202020204" charset="0"/>
                <a:ea typeface="Roboto" panose="020B0604020202020204" charset="0"/>
                <a:cs typeface="Sarala"/>
                <a:sym typeface="Sarala"/>
              </a:rPr>
              <a:t>Researches with Emma Spiro at UW iSchool.</a:t>
            </a:r>
            <a:endParaRPr sz="1800">
              <a:latin typeface="Roboto" panose="020B0604020202020204" charset="0"/>
              <a:ea typeface="Roboto" panose="020B0604020202020204" charset="0"/>
              <a:cs typeface="Sarala"/>
              <a:sym typeface="Sarala"/>
            </a:endParaRPr>
          </a:p>
          <a:p>
            <a:pPr marL="914400" lvl="2" indent="-342900">
              <a:buSzPts val="1800"/>
              <a:buFont typeface="Sarala"/>
              <a:buChar char="○"/>
            </a:pPr>
            <a:r>
              <a:rPr lang="en" sz="1800">
                <a:latin typeface="Roboto" panose="020B0604020202020204" charset="0"/>
                <a:ea typeface="Roboto" panose="020B0604020202020204" charset="0"/>
                <a:cs typeface="Sarala"/>
                <a:sym typeface="Sarala"/>
              </a:rPr>
              <a:t>Studies self-advocacy and Machine Learning Literacy (created the activity from earlier)</a:t>
            </a:r>
            <a:endParaRPr sz="1800">
              <a:latin typeface="Roboto" panose="020B0604020202020204" charset="0"/>
              <a:ea typeface="Roboto" panose="020B0604020202020204" charset="0"/>
              <a:cs typeface="Sarala"/>
              <a:sym typeface="Sarala"/>
            </a:endParaRPr>
          </a:p>
          <a:p>
            <a:pPr marL="457200" lvl="1" indent="-342900">
              <a:buSzPts val="1800"/>
              <a:buFont typeface="Sarala"/>
              <a:buChar char="●"/>
            </a:pPr>
            <a:r>
              <a:rPr lang="en" sz="1800">
                <a:latin typeface="Roboto" panose="020B0604020202020204" charset="0"/>
                <a:ea typeface="Roboto" panose="020B0604020202020204" charset="0"/>
                <a:cs typeface="Sarala"/>
                <a:sym typeface="Sarala"/>
              </a:rPr>
              <a:t>Member of the </a:t>
            </a:r>
            <a:r>
              <a:rPr lang="en" sz="1800" u="sng">
                <a:solidFill>
                  <a:schemeClr val="hlink"/>
                </a:solidFill>
                <a:latin typeface="Roboto" panose="020B0604020202020204" charset="0"/>
                <a:ea typeface="Roboto" panose="020B0604020202020204" charset="0"/>
                <a:cs typeface="Sarala"/>
                <a:sym typeface="Sarala"/>
                <a:hlinkClick r:id="rId3"/>
              </a:rPr>
              <a:t>MD4SG Data Economies working group</a:t>
            </a:r>
            <a:r>
              <a:rPr lang="en" sz="1800">
                <a:latin typeface="Roboto" panose="020B0604020202020204" charset="0"/>
                <a:ea typeface="Roboto" panose="020B0604020202020204" charset="0"/>
                <a:cs typeface="Sarala"/>
                <a:sym typeface="Sarala"/>
              </a:rPr>
              <a:t>, which studies access to and use of data</a:t>
            </a:r>
            <a:endParaRPr sz="1800">
              <a:latin typeface="Roboto" panose="020B0604020202020204" charset="0"/>
              <a:ea typeface="Roboto" panose="020B0604020202020204" charset="0"/>
              <a:cs typeface="Sarala"/>
              <a:sym typeface="Sarala"/>
            </a:endParaRPr>
          </a:p>
          <a:p>
            <a:pPr marL="457200" lvl="1" indent="-342900">
              <a:buSzPts val="1800"/>
              <a:buFont typeface="Sarala"/>
              <a:buChar char="●"/>
            </a:pPr>
            <a:r>
              <a:rPr lang="en" sz="1800">
                <a:latin typeface="Roboto" panose="020B0604020202020204" charset="0"/>
                <a:ea typeface="Roboto" panose="020B0604020202020204" charset="0"/>
                <a:cs typeface="Sarala"/>
                <a:sym typeface="Sarala"/>
              </a:rPr>
              <a:t>Other experience: court-appointed child advocate, co-founded a group to teach data science to under-represented groups</a:t>
            </a:r>
            <a:endParaRPr sz="1800">
              <a:latin typeface="Roboto" panose="020B0604020202020204" charset="0"/>
              <a:ea typeface="Roboto" panose="020B0604020202020204" charset="0"/>
              <a:cs typeface="Sarala"/>
              <a:sym typeface="Sarala"/>
            </a:endParaRPr>
          </a:p>
          <a:p>
            <a:pPr marL="457200" lvl="1" indent="-342900">
              <a:buSzPts val="1800"/>
              <a:buFont typeface="Sarala"/>
              <a:buChar char="●"/>
            </a:pPr>
            <a:r>
              <a:rPr lang="en" sz="1800">
                <a:latin typeface="Roboto" panose="020B0604020202020204" charset="0"/>
                <a:ea typeface="Roboto" panose="020B0604020202020204" charset="0"/>
                <a:cs typeface="Sarala"/>
                <a:sym typeface="Sarala"/>
              </a:rPr>
              <a:t>Education: </a:t>
            </a:r>
            <a:endParaRPr sz="1800">
              <a:latin typeface="Roboto" panose="020B0604020202020204" charset="0"/>
              <a:ea typeface="Roboto" panose="020B0604020202020204" charset="0"/>
              <a:cs typeface="Sarala"/>
              <a:sym typeface="Sarala"/>
            </a:endParaRPr>
          </a:p>
          <a:p>
            <a:pPr marL="914400" lvl="2" indent="-342900">
              <a:buSzPts val="1800"/>
              <a:buFont typeface="Sarala"/>
              <a:buChar char="○"/>
            </a:pPr>
            <a:r>
              <a:rPr lang="en" sz="1800">
                <a:latin typeface="Roboto" panose="020B0604020202020204" charset="0"/>
                <a:ea typeface="Roboto" panose="020B0604020202020204" charset="0"/>
                <a:cs typeface="Sarala"/>
                <a:sym typeface="Sarala"/>
              </a:rPr>
              <a:t>B.S. in Cognitive Science with a focus in AI at University of Rochester</a:t>
            </a:r>
            <a:endParaRPr sz="1800">
              <a:latin typeface="Roboto" panose="020B0604020202020204" charset="0"/>
              <a:ea typeface="Roboto" panose="020B0604020202020204" charset="0"/>
              <a:cs typeface="Sarala"/>
              <a:sym typeface="Sarala"/>
            </a:endParaRPr>
          </a:p>
        </p:txBody>
      </p:sp>
      <p:sp>
        <p:nvSpPr>
          <p:cNvPr id="217" name="Google Shape;217;p40"/>
          <p:cNvSpPr txBox="1"/>
          <p:nvPr/>
        </p:nvSpPr>
        <p:spPr>
          <a:xfrm>
            <a:off x="228600" y="914400"/>
            <a:ext cx="6858000" cy="45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latin typeface="Rubik Medium"/>
                <a:ea typeface="Rubik Medium"/>
                <a:cs typeface="Rubik Medium"/>
                <a:sym typeface="Rubik Medium"/>
              </a:rPr>
              <a:t>Yim Register</a:t>
            </a:r>
            <a:endParaRPr sz="2400">
              <a:latin typeface="Rubik Medium"/>
              <a:ea typeface="Rubik Medium"/>
              <a:cs typeface="Rubik Medium"/>
              <a:sym typeface="Rubik Medium"/>
            </a:endParaRPr>
          </a:p>
        </p:txBody>
      </p:sp>
      <p:sp>
        <p:nvSpPr>
          <p:cNvPr id="218" name="Google Shape;218;p40"/>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Education</a:t>
            </a:r>
            <a:endParaRPr sz="3600">
              <a:latin typeface="Rubik Medium"/>
              <a:ea typeface="Rubik Medium"/>
              <a:cs typeface="Rubik Medium"/>
              <a:sym typeface="Rubik Medium"/>
            </a:endParaRPr>
          </a:p>
        </p:txBody>
      </p:sp>
      <p:sp>
        <p:nvSpPr>
          <p:cNvPr id="219" name="Google Shape;219;p40"/>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220" name="Google Shape;220;p40"/>
          <p:cNvPicPr preferRelativeResize="0">
            <a:picLocks noChangeAspect="1"/>
          </p:cNvPicPr>
          <p:nvPr/>
        </p:nvPicPr>
        <p:blipFill>
          <a:blip r:embed="rId4">
            <a:alphaModFix/>
          </a:blip>
          <a:stretch>
            <a:fillRect/>
          </a:stretch>
        </p:blipFill>
        <p:spPr>
          <a:xfrm>
            <a:off x="6826997" y="531875"/>
            <a:ext cx="1736326" cy="1828800"/>
          </a:xfrm>
          <a:prstGeom prst="rect">
            <a:avLst/>
          </a:prstGeom>
          <a:noFill/>
          <a:ln>
            <a:noFill/>
          </a:ln>
        </p:spPr>
      </p:pic>
    </p:spTree>
    <p:extLst>
      <p:ext uri="{BB962C8B-B14F-4D97-AF65-F5344CB8AC3E}">
        <p14:creationId xmlns:p14="http://schemas.microsoft.com/office/powerpoint/2010/main" val="2571330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txBox="1"/>
          <p:nvPr/>
        </p:nvSpPr>
        <p:spPr>
          <a:xfrm>
            <a:off x="228600" y="1371600"/>
            <a:ext cx="6400800" cy="251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Founder and CEO, </a:t>
            </a:r>
            <a:r>
              <a:rPr lang="en" sz="1800" b="1" u="sng">
                <a:solidFill>
                  <a:schemeClr val="hlink"/>
                </a:solidFill>
                <a:latin typeface="Roboto" panose="020B0604020202020204" charset="0"/>
                <a:ea typeface="Roboto" panose="020B0604020202020204" charset="0"/>
                <a:cs typeface="Sarala"/>
                <a:sym typeface="Sarala"/>
                <a:hlinkClick r:id="rId3"/>
              </a:rPr>
              <a:t>Insitro</a:t>
            </a:r>
            <a:endParaRPr sz="1800" b="1">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Insitro uses machine learning to test molecules. </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Find patterns in lots of data using Neural Networks</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Worked for Calico - Google’s extension-of-life branch</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Co-founder of </a:t>
            </a:r>
            <a:r>
              <a:rPr lang="en" sz="1800" u="sng">
                <a:solidFill>
                  <a:schemeClr val="hlink"/>
                </a:solidFill>
                <a:latin typeface="Roboto" panose="020B0604020202020204" charset="0"/>
                <a:ea typeface="Roboto" panose="020B0604020202020204" charset="0"/>
                <a:cs typeface="Sarala"/>
                <a:sym typeface="Sarala"/>
                <a:hlinkClick r:id="rId4"/>
              </a:rPr>
              <a:t>Coursera</a:t>
            </a:r>
            <a:r>
              <a:rPr lang="en" sz="1800">
                <a:latin typeface="Roboto" panose="020B0604020202020204" charset="0"/>
                <a:ea typeface="Roboto" panose="020B0604020202020204" charset="0"/>
                <a:cs typeface="Sarala"/>
                <a:sym typeface="Sarala"/>
              </a:rPr>
              <a:t> and </a:t>
            </a:r>
            <a:r>
              <a:rPr lang="en" sz="1800" u="sng">
                <a:solidFill>
                  <a:schemeClr val="hlink"/>
                </a:solidFill>
                <a:latin typeface="Roboto" panose="020B0604020202020204" charset="0"/>
                <a:ea typeface="Roboto" panose="020B0604020202020204" charset="0"/>
                <a:cs typeface="Sarala"/>
                <a:sym typeface="Sarala"/>
                <a:hlinkClick r:id="rId5"/>
              </a:rPr>
              <a:t>Engageli</a:t>
            </a:r>
            <a:r>
              <a:rPr lang="en" sz="1800">
                <a:latin typeface="Roboto" panose="020B0604020202020204" charset="0"/>
                <a:ea typeface="Roboto" panose="020B0604020202020204" charset="0"/>
                <a:cs typeface="Sarala"/>
                <a:sym typeface="Sarala"/>
              </a:rPr>
              <a:t>, both platforms to share college content online</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Education</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PhD at Stanford</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BSc &amp; MSc at Hebrew University in Jerusalem</a:t>
            </a:r>
            <a:endParaRPr sz="1800">
              <a:latin typeface="Roboto" panose="020B0604020202020204" charset="0"/>
              <a:ea typeface="Roboto" panose="020B0604020202020204" charset="0"/>
              <a:cs typeface="Sarala"/>
              <a:sym typeface="Sarala"/>
            </a:endParaRPr>
          </a:p>
        </p:txBody>
      </p:sp>
      <p:sp>
        <p:nvSpPr>
          <p:cNvPr id="355" name="Google Shape;355;p39"/>
          <p:cNvSpPr txBox="1"/>
          <p:nvPr/>
        </p:nvSpPr>
        <p:spPr>
          <a:xfrm>
            <a:off x="228600" y="914400"/>
            <a:ext cx="6400800" cy="457200"/>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 sz="2400">
                <a:latin typeface="Rubik Medium"/>
                <a:ea typeface="Rubik Medium"/>
                <a:cs typeface="Rubik Medium"/>
                <a:sym typeface="Rubik Medium"/>
              </a:rPr>
              <a:t>Daphne Koller</a:t>
            </a:r>
            <a:endParaRPr sz="2400">
              <a:latin typeface="Rubik Medium"/>
              <a:ea typeface="Rubik Medium"/>
              <a:cs typeface="Rubik Medium"/>
              <a:sym typeface="Rubik Medium"/>
            </a:endParaRPr>
          </a:p>
        </p:txBody>
      </p:sp>
      <p:sp>
        <p:nvSpPr>
          <p:cNvPr id="356" name="Google Shape;356;p39"/>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Medicine </a:t>
            </a:r>
            <a:endParaRPr sz="3600">
              <a:latin typeface="Rubik Medium"/>
              <a:ea typeface="Rubik Medium"/>
              <a:cs typeface="Rubik Medium"/>
              <a:sym typeface="Rubik Medium"/>
            </a:endParaRPr>
          </a:p>
        </p:txBody>
      </p:sp>
      <p:sp>
        <p:nvSpPr>
          <p:cNvPr id="357" name="Google Shape;357;p39"/>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358" name="Google Shape;358;p39"/>
          <p:cNvPicPr preferRelativeResize="0"/>
          <p:nvPr/>
        </p:nvPicPr>
        <p:blipFill>
          <a:blip r:embed="rId6">
            <a:alphaModFix/>
          </a:blip>
          <a:stretch>
            <a:fillRect/>
          </a:stretch>
        </p:blipFill>
        <p:spPr>
          <a:xfrm>
            <a:off x="6680925" y="914400"/>
            <a:ext cx="1815500" cy="20575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0"/>
          <p:cNvSpPr txBox="1"/>
          <p:nvPr/>
        </p:nvSpPr>
        <p:spPr>
          <a:xfrm>
            <a:off x="228600" y="1371600"/>
            <a:ext cx="6858000" cy="25146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Machine Learning Scientist at Microsoft</a:t>
            </a:r>
            <a:endParaRPr kumimoji="0" sz="1800" b="1"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Works on using ML to improve Microsoft products</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Powerpoint suggests possible styles for your slides, and will redesign for you</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Deciding what news you’d like to read</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PhD research in using machine learning finding patterns in health data to help people plan their healthcare plans</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Education</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Ph.D. and M.S. in Electrical Engineering and Computer Science at MIT </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914400" marR="0" lvl="1"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B.S. in Electrical Engineering at Howard University</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p:txBody>
      </p:sp>
      <p:sp>
        <p:nvSpPr>
          <p:cNvPr id="292" name="Google Shape;292;p40"/>
          <p:cNvSpPr txBox="1"/>
          <p:nvPr/>
        </p:nvSpPr>
        <p:spPr>
          <a:xfrm>
            <a:off x="228600" y="914400"/>
            <a:ext cx="6400800" cy="457200"/>
          </a:xfrm>
          <a:prstGeom prst="rect">
            <a:avLst/>
          </a:prstGeom>
          <a:noFill/>
          <a:ln>
            <a:noFill/>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Rubik Medium"/>
                <a:ea typeface="Rubik Medium"/>
                <a:cs typeface="Rubik Medium"/>
                <a:sym typeface="Rubik Medium"/>
              </a:rPr>
              <a:t>Ehi Nosakhare</a:t>
            </a:r>
            <a:endParaRPr kumimoji="0" sz="2400" b="0" i="0" u="none" strike="noStrike" kern="0" cap="none" spc="0" normalizeH="0" baseline="0" noProof="0">
              <a:ln>
                <a:noFill/>
              </a:ln>
              <a:solidFill>
                <a:srgbClr val="000000"/>
              </a:solidFill>
              <a:effectLst/>
              <a:uLnTx/>
              <a:uFillTx/>
              <a:latin typeface="Rubik Medium"/>
              <a:ea typeface="Rubik Medium"/>
              <a:cs typeface="Rubik Medium"/>
              <a:sym typeface="Rubik Medium"/>
            </a:endParaRPr>
          </a:p>
        </p:txBody>
      </p:sp>
      <p:sp>
        <p:nvSpPr>
          <p:cNvPr id="293" name="Google Shape;293;p40"/>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a:ln>
                  <a:noFill/>
                </a:ln>
                <a:solidFill>
                  <a:srgbClr val="000000"/>
                </a:solidFill>
                <a:effectLst/>
                <a:uLnTx/>
                <a:uFillTx/>
                <a:latin typeface="Rubik Medium"/>
                <a:ea typeface="Rubik Medium"/>
                <a:cs typeface="Rubik Medium"/>
                <a:sym typeface="Rubik Medium"/>
              </a:rPr>
              <a:t>AI &amp; Medicine</a:t>
            </a:r>
            <a:endParaRPr kumimoji="0" sz="3600" b="0" i="0" u="none" strike="noStrike" kern="0" cap="none" spc="0" normalizeH="0" baseline="0" noProof="0">
              <a:ln>
                <a:noFill/>
              </a:ln>
              <a:solidFill>
                <a:srgbClr val="000000"/>
              </a:solidFill>
              <a:effectLst/>
              <a:uLnTx/>
              <a:uFillTx/>
              <a:latin typeface="Rubik Medium"/>
              <a:ea typeface="Rubik Medium"/>
              <a:cs typeface="Rubik Medium"/>
              <a:sym typeface="Rubik Medium"/>
            </a:endParaRPr>
          </a:p>
        </p:txBody>
      </p:sp>
      <p:sp>
        <p:nvSpPr>
          <p:cNvPr id="294" name="Google Shape;294;p40"/>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Helvetica Neue"/>
              <a:buNone/>
              <a:tabLst/>
              <a:defRPr/>
            </a:pPr>
            <a:endParaRPr kumimoji="0" sz="3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pic>
        <p:nvPicPr>
          <p:cNvPr id="295" name="Google Shape;295;p40"/>
          <p:cNvPicPr preferRelativeResize="0">
            <a:picLocks noChangeAspect="1"/>
          </p:cNvPicPr>
          <p:nvPr/>
        </p:nvPicPr>
        <p:blipFill>
          <a:blip r:embed="rId3">
            <a:alphaModFix/>
          </a:blip>
          <a:stretch>
            <a:fillRect/>
          </a:stretch>
        </p:blipFill>
        <p:spPr>
          <a:xfrm>
            <a:off x="6734137" y="103909"/>
            <a:ext cx="1828800" cy="1828800"/>
          </a:xfrm>
          <a:prstGeom prst="rect">
            <a:avLst/>
          </a:prstGeom>
          <a:noFill/>
          <a:ln>
            <a:noFill/>
          </a:ln>
        </p:spPr>
      </p:pic>
    </p:spTree>
    <p:extLst>
      <p:ext uri="{BB962C8B-B14F-4D97-AF65-F5344CB8AC3E}">
        <p14:creationId xmlns:p14="http://schemas.microsoft.com/office/powerpoint/2010/main" val="3675822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9"/>
          <p:cNvSpPr txBox="1"/>
          <p:nvPr/>
        </p:nvSpPr>
        <p:spPr>
          <a:xfrm>
            <a:off x="228600" y="1371600"/>
            <a:ext cx="6400800" cy="2514600"/>
          </a:xfrm>
          <a:prstGeom prst="rect">
            <a:avLst/>
          </a:prstGeom>
          <a:noFill/>
          <a:ln>
            <a:noFill/>
          </a:ln>
        </p:spPr>
        <p:txBody>
          <a:bodyPr spcFirstLastPara="1" wrap="square" lIns="0" tIns="0" rIns="0" bIns="0" anchor="t" anchorCtr="0">
            <a:noAutofit/>
          </a:bodyPr>
          <a:lstStyle/>
          <a:p>
            <a:pPr marL="114300">
              <a:buSzPts val="1800"/>
            </a:pPr>
            <a:r>
              <a:rPr lang="en-US" sz="1800" i="1">
                <a:latin typeface="Rubik Medium"/>
                <a:ea typeface="Rubik Medium"/>
                <a:cs typeface="Rubik Medium"/>
                <a:sym typeface="Rubik Medium"/>
              </a:rPr>
              <a:t>Founding CEO of AI For the People, AI Policy Advisor at Berkman Klein Center for Internet &amp; Society</a:t>
            </a:r>
            <a:endParaRPr lang="en"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AI for the People uses media to explain to people what biases exist in machine learning</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Studying how congressional staffers learn about AI policy at Berkman Klein</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AI Policy Advisor for Congresswoman Yvette Clarke when she was part of a team that introduced the Algorithmic Accountability Act, the Deep Fakes Accountability Act, and the No Biometric Barriers to Housing act to the U.S. House of Representatives.</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Started as a Broadcast journalist for BBC, CNN &amp; ABC</a:t>
            </a:r>
            <a:endParaRPr sz="1800">
              <a:latin typeface="Roboto" panose="020B0604020202020204" charset="0"/>
              <a:ea typeface="Roboto" panose="020B0604020202020204" charset="0"/>
              <a:cs typeface="Sarala"/>
              <a:sym typeface="Sarala"/>
            </a:endParaRPr>
          </a:p>
        </p:txBody>
      </p:sp>
      <p:sp>
        <p:nvSpPr>
          <p:cNvPr id="484" name="Google Shape;484;p69"/>
          <p:cNvSpPr txBox="1"/>
          <p:nvPr/>
        </p:nvSpPr>
        <p:spPr>
          <a:xfrm>
            <a:off x="228600" y="914400"/>
            <a:ext cx="6858000" cy="45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2400">
                <a:latin typeface="Rubik Medium"/>
                <a:ea typeface="Rubik Medium"/>
                <a:cs typeface="Rubik Medium"/>
                <a:sym typeface="Rubik Medium"/>
              </a:rPr>
              <a:t>Mutale Nkonde</a:t>
            </a:r>
            <a:endParaRPr sz="2400">
              <a:latin typeface="Rubik Medium"/>
              <a:ea typeface="Rubik Medium"/>
              <a:cs typeface="Rubik Medium"/>
              <a:sym typeface="Rubik Medium"/>
            </a:endParaRPr>
          </a:p>
        </p:txBody>
      </p:sp>
      <p:sp>
        <p:nvSpPr>
          <p:cNvPr id="485" name="Google Shape;485;p69"/>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Policy</a:t>
            </a:r>
            <a:endParaRPr sz="3600">
              <a:latin typeface="Rubik Medium"/>
              <a:ea typeface="Rubik Medium"/>
              <a:cs typeface="Rubik Medium"/>
              <a:sym typeface="Rubik Medium"/>
            </a:endParaRPr>
          </a:p>
        </p:txBody>
      </p:sp>
      <p:sp>
        <p:nvSpPr>
          <p:cNvPr id="486" name="Google Shape;486;p69"/>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487" name="Google Shape;487;p69"/>
          <p:cNvPicPr preferRelativeResize="0"/>
          <p:nvPr/>
        </p:nvPicPr>
        <p:blipFill>
          <a:blip r:embed="rId3">
            <a:alphaModFix/>
          </a:blip>
          <a:stretch>
            <a:fillRect/>
          </a:stretch>
        </p:blipFill>
        <p:spPr>
          <a:xfrm>
            <a:off x="6538280" y="616913"/>
            <a:ext cx="2086450" cy="2086450"/>
          </a:xfrm>
          <a:prstGeom prst="rect">
            <a:avLst/>
          </a:prstGeom>
          <a:noFill/>
          <a:ln>
            <a:noFill/>
          </a:ln>
        </p:spPr>
      </p:pic>
    </p:spTree>
    <p:extLst>
      <p:ext uri="{BB962C8B-B14F-4D97-AF65-F5344CB8AC3E}">
        <p14:creationId xmlns:p14="http://schemas.microsoft.com/office/powerpoint/2010/main" val="524275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8"/>
          <p:cNvSpPr txBox="1"/>
          <p:nvPr/>
        </p:nvSpPr>
        <p:spPr>
          <a:xfrm>
            <a:off x="228600" y="1371600"/>
            <a:ext cx="6400800" cy="2514600"/>
          </a:xfrm>
          <a:prstGeom prst="rect">
            <a:avLst/>
          </a:prstGeom>
          <a:noFill/>
          <a:ln>
            <a:noFill/>
          </a:ln>
        </p:spPr>
        <p:txBody>
          <a:bodyPr spcFirstLastPara="1" wrap="square" lIns="0" tIns="0" rIns="0" bIns="0" anchor="t" anchorCtr="0">
            <a:noAutofit/>
          </a:bodyPr>
          <a:lstStyle/>
          <a:p>
            <a:pPr marL="114300">
              <a:buSzPts val="1800"/>
            </a:pPr>
            <a:r>
              <a:rPr lang="en-US" sz="1800" i="1">
                <a:latin typeface="Roboto" panose="020B0604020202020204" charset="0"/>
                <a:ea typeface="Roboto" panose="020B0604020202020204" charset="0"/>
                <a:cs typeface="Rubik Medium"/>
                <a:sym typeface="Rubik Medium"/>
              </a:rPr>
              <a:t>Senior Policy Manager: Color of Change</a:t>
            </a:r>
            <a:endParaRPr lang="en"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Co-organizer of the </a:t>
            </a:r>
            <a:r>
              <a:rPr lang="en" sz="1800" u="sng">
                <a:solidFill>
                  <a:schemeClr val="hlink"/>
                </a:solidFill>
                <a:latin typeface="Roboto" panose="020B0604020202020204" charset="0"/>
                <a:ea typeface="Roboto" panose="020B0604020202020204" charset="0"/>
                <a:cs typeface="Sarala"/>
                <a:sym typeface="Sarala"/>
                <a:hlinkClick r:id="rId3"/>
              </a:rPr>
              <a:t>Color of Surveillance: Monitoring of Poor and Working People.</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Written articles on surveillance, privacy, equity</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Speaks on data privacy, inclusivity</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Grew up in a Haitian community and wanted to advocate for her community</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Education:</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Juris Doctor at Georgetown University Law Center</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Bachelor in history with a minor in law at NJIT</a:t>
            </a:r>
          </a:p>
        </p:txBody>
      </p:sp>
      <p:sp>
        <p:nvSpPr>
          <p:cNvPr id="475" name="Google Shape;475;p68"/>
          <p:cNvSpPr txBox="1"/>
          <p:nvPr/>
        </p:nvSpPr>
        <p:spPr>
          <a:xfrm>
            <a:off x="228600" y="914400"/>
            <a:ext cx="6858000" cy="45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2400">
                <a:latin typeface="Rubik Medium"/>
                <a:ea typeface="Rubik Medium"/>
                <a:cs typeface="Rubik Medium"/>
                <a:sym typeface="Rubik Medium"/>
              </a:rPr>
              <a:t>Gabrielle M. Rejouis</a:t>
            </a:r>
            <a:endParaRPr sz="2400">
              <a:latin typeface="Rubik Medium"/>
              <a:ea typeface="Rubik Medium"/>
              <a:cs typeface="Rubik Medium"/>
              <a:sym typeface="Rubik Medium"/>
            </a:endParaRPr>
          </a:p>
        </p:txBody>
      </p:sp>
      <p:sp>
        <p:nvSpPr>
          <p:cNvPr id="476" name="Google Shape;476;p68"/>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Law</a:t>
            </a:r>
            <a:endParaRPr sz="3600">
              <a:latin typeface="Rubik Medium"/>
              <a:ea typeface="Rubik Medium"/>
              <a:cs typeface="Rubik Medium"/>
              <a:sym typeface="Rubik Medium"/>
            </a:endParaRPr>
          </a:p>
        </p:txBody>
      </p:sp>
      <p:sp>
        <p:nvSpPr>
          <p:cNvPr id="477" name="Google Shape;477;p68"/>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478" name="Google Shape;478;p68"/>
          <p:cNvPicPr preferRelativeResize="0">
            <a:picLocks noChangeAspect="1"/>
          </p:cNvPicPr>
          <p:nvPr/>
        </p:nvPicPr>
        <p:blipFill>
          <a:blip r:embed="rId4">
            <a:alphaModFix/>
          </a:blip>
          <a:stretch>
            <a:fillRect/>
          </a:stretch>
        </p:blipFill>
        <p:spPr>
          <a:xfrm>
            <a:off x="6734137" y="914400"/>
            <a:ext cx="1828800" cy="1828800"/>
          </a:xfrm>
          <a:prstGeom prst="rect">
            <a:avLst/>
          </a:prstGeom>
          <a:noFill/>
          <a:ln>
            <a:noFill/>
          </a:ln>
        </p:spPr>
      </p:pic>
    </p:spTree>
    <p:extLst>
      <p:ext uri="{BB962C8B-B14F-4D97-AF65-F5344CB8AC3E}">
        <p14:creationId xmlns:p14="http://schemas.microsoft.com/office/powerpoint/2010/main" val="3766375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21" name="Google Shape;521;p63"/>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Sports</a:t>
            </a:r>
            <a:endParaRPr sz="3600">
              <a:latin typeface="Rubik Medium"/>
              <a:ea typeface="Rubik Medium"/>
              <a:cs typeface="Rubik Medium"/>
              <a:sym typeface="Rubik Medium"/>
            </a:endParaRPr>
          </a:p>
        </p:txBody>
      </p:sp>
      <p:sp>
        <p:nvSpPr>
          <p:cNvPr id="522" name="Google Shape;522;p63"/>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523" name="Google Shape;523;p63"/>
          <p:cNvPicPr preferRelativeResize="0">
            <a:picLocks noChangeAspect="1"/>
          </p:cNvPicPr>
          <p:nvPr/>
        </p:nvPicPr>
        <p:blipFill>
          <a:blip r:embed="rId3">
            <a:alphaModFix/>
          </a:blip>
          <a:stretch>
            <a:fillRect/>
          </a:stretch>
        </p:blipFill>
        <p:spPr>
          <a:xfrm>
            <a:off x="6734138" y="178214"/>
            <a:ext cx="1828800" cy="1828800"/>
          </a:xfrm>
          <a:prstGeom prst="rect">
            <a:avLst/>
          </a:prstGeom>
          <a:noFill/>
          <a:ln>
            <a:noFill/>
          </a:ln>
        </p:spPr>
      </p:pic>
      <p:pic>
        <p:nvPicPr>
          <p:cNvPr id="524" name="Google Shape;524;p63"/>
          <p:cNvPicPr preferRelativeResize="0"/>
          <p:nvPr/>
        </p:nvPicPr>
        <p:blipFill rotWithShape="1">
          <a:blip r:embed="rId4">
            <a:alphaModFix/>
          </a:blip>
          <a:srcRect r="5518"/>
          <a:stretch/>
        </p:blipFill>
        <p:spPr>
          <a:xfrm>
            <a:off x="5192843" y="2774400"/>
            <a:ext cx="3466245" cy="2279050"/>
          </a:xfrm>
          <a:prstGeom prst="rect">
            <a:avLst/>
          </a:prstGeom>
          <a:noFill/>
          <a:ln>
            <a:noFill/>
          </a:ln>
        </p:spPr>
      </p:pic>
      <p:sp>
        <p:nvSpPr>
          <p:cNvPr id="12" name="Content Placeholder 3"/>
          <p:cNvSpPr txBox="1">
            <a:spLocks/>
          </p:cNvSpPr>
          <p:nvPr/>
        </p:nvSpPr>
        <p:spPr>
          <a:xfrm>
            <a:off x="228600" y="1371600"/>
            <a:ext cx="6858000" cy="2514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Font typeface="Arial" panose="020B0604020202020204" pitchFamily="34" charset="0"/>
              <a:buNone/>
            </a:pPr>
            <a:r>
              <a:rPr lang="en-US" sz="1800" b="1">
                <a:latin typeface="Roboto" panose="020B0604020202020204" charset="0"/>
                <a:ea typeface="Roboto" panose="020B0604020202020204" charset="0"/>
              </a:rPr>
              <a:t>Researcher</a:t>
            </a:r>
          </a:p>
          <a:p>
            <a:pPr>
              <a:lnSpc>
                <a:spcPct val="100000"/>
              </a:lnSpc>
              <a:spcBef>
                <a:spcPts val="0"/>
              </a:spcBef>
              <a:buClrTx/>
            </a:pPr>
            <a:r>
              <a:rPr lang="en-US" sz="1800">
                <a:latin typeface="Roboto" panose="020B0604020202020204" charset="0"/>
                <a:ea typeface="Roboto" panose="020B0604020202020204" charset="0"/>
              </a:rPr>
              <a:t>Currently an ML engineer at </a:t>
            </a:r>
            <a:r>
              <a:rPr lang="en-US" sz="1800" err="1">
                <a:latin typeface="Roboto" panose="020B0604020202020204" charset="0"/>
                <a:ea typeface="Roboto" panose="020B0604020202020204" charset="0"/>
              </a:rPr>
              <a:t>Xtract</a:t>
            </a:r>
            <a:r>
              <a:rPr lang="en-US" sz="1800">
                <a:latin typeface="Roboto" panose="020B0604020202020204" charset="0"/>
                <a:ea typeface="Roboto" panose="020B0604020202020204" charset="0"/>
              </a:rPr>
              <a:t> AI</a:t>
            </a:r>
          </a:p>
          <a:p>
            <a:pPr>
              <a:lnSpc>
                <a:spcPct val="100000"/>
              </a:lnSpc>
              <a:spcBef>
                <a:spcPts val="0"/>
              </a:spcBef>
              <a:buClrTx/>
            </a:pPr>
            <a:r>
              <a:rPr lang="en-US" sz="1800">
                <a:latin typeface="Roboto" panose="020B0604020202020204" charset="0"/>
                <a:ea typeface="Roboto" panose="020B0604020202020204" charset="0"/>
              </a:rPr>
              <a:t>Understand what groups of players are doing by watching their interactions</a:t>
            </a:r>
          </a:p>
          <a:p>
            <a:pPr lvl="1">
              <a:lnSpc>
                <a:spcPct val="100000"/>
              </a:lnSpc>
              <a:spcBef>
                <a:spcPts val="0"/>
              </a:spcBef>
              <a:buClrTx/>
            </a:pPr>
            <a:r>
              <a:rPr lang="en-US" sz="1800">
                <a:latin typeface="Roboto" panose="020B0604020202020204" charset="0"/>
                <a:ea typeface="Roboto" panose="020B0604020202020204" charset="0"/>
              </a:rPr>
              <a:t>Tested on Hockey</a:t>
            </a:r>
          </a:p>
          <a:p>
            <a:pPr lvl="1">
              <a:lnSpc>
                <a:spcPct val="100000"/>
              </a:lnSpc>
              <a:spcBef>
                <a:spcPts val="0"/>
              </a:spcBef>
              <a:buClrTx/>
            </a:pPr>
            <a:r>
              <a:rPr lang="en-US" sz="1800">
                <a:latin typeface="Roboto" panose="020B0604020202020204" charset="0"/>
                <a:ea typeface="Roboto" panose="020B0604020202020204" charset="0"/>
              </a:rPr>
              <a:t>Helps coaches make strategic decisions</a:t>
            </a:r>
          </a:p>
          <a:p>
            <a:pPr lvl="1">
              <a:lnSpc>
                <a:spcPct val="100000"/>
              </a:lnSpc>
              <a:spcBef>
                <a:spcPts val="0"/>
              </a:spcBef>
              <a:buClrTx/>
            </a:pPr>
            <a:r>
              <a:rPr lang="en-US" sz="1800">
                <a:latin typeface="Roboto" panose="020B0604020202020204" charset="0"/>
                <a:ea typeface="Roboto" panose="020B0604020202020204" charset="0"/>
              </a:rPr>
              <a:t>Creates highlight reels for specific players</a:t>
            </a:r>
          </a:p>
          <a:p>
            <a:pPr>
              <a:lnSpc>
                <a:spcPct val="100000"/>
              </a:lnSpc>
              <a:spcBef>
                <a:spcPts val="0"/>
              </a:spcBef>
              <a:buClrTx/>
            </a:pPr>
            <a:r>
              <a:rPr lang="en-US" sz="1800">
                <a:latin typeface="Roboto" panose="020B0604020202020204" charset="0"/>
                <a:ea typeface="Roboto" panose="020B0604020202020204" charset="0"/>
              </a:rPr>
              <a:t>Education</a:t>
            </a:r>
          </a:p>
          <a:p>
            <a:pPr lvl="1">
              <a:lnSpc>
                <a:spcPct val="100000"/>
              </a:lnSpc>
              <a:spcBef>
                <a:spcPts val="0"/>
              </a:spcBef>
              <a:buClrTx/>
            </a:pPr>
            <a:r>
              <a:rPr lang="en-US" sz="1800">
                <a:latin typeface="Roboto" panose="020B0604020202020204" charset="0"/>
                <a:ea typeface="Roboto" panose="020B0604020202020204" charset="0"/>
              </a:rPr>
              <a:t>M.S. in CS University of British Columbia</a:t>
            </a:r>
          </a:p>
          <a:p>
            <a:pPr lvl="1">
              <a:lnSpc>
                <a:spcPct val="100000"/>
              </a:lnSpc>
              <a:spcBef>
                <a:spcPts val="0"/>
              </a:spcBef>
              <a:buClrTx/>
            </a:pPr>
            <a:r>
              <a:rPr lang="en-US" sz="1800">
                <a:latin typeface="Roboto" panose="020B0604020202020204" charset="0"/>
                <a:ea typeface="Roboto" panose="020B0604020202020204" charset="0"/>
              </a:rPr>
              <a:t>B.S. in CS at </a:t>
            </a:r>
            <a:r>
              <a:rPr lang="en-US" sz="1800" err="1">
                <a:latin typeface="Roboto" panose="020B0604020202020204" charset="0"/>
                <a:ea typeface="Roboto" panose="020B0604020202020204" charset="0"/>
              </a:rPr>
              <a:t>Brac</a:t>
            </a:r>
            <a:r>
              <a:rPr lang="en-US" sz="1800">
                <a:latin typeface="Roboto" panose="020B0604020202020204" charset="0"/>
                <a:ea typeface="Roboto" panose="020B0604020202020204" charset="0"/>
              </a:rPr>
              <a:t> University</a:t>
            </a:r>
          </a:p>
        </p:txBody>
      </p:sp>
      <p:sp>
        <p:nvSpPr>
          <p:cNvPr id="13" name="Google Shape;282;p39"/>
          <p:cNvSpPr txBox="1"/>
          <p:nvPr/>
        </p:nvSpPr>
        <p:spPr>
          <a:xfrm>
            <a:off x="228600" y="914400"/>
            <a:ext cx="6400800" cy="457200"/>
          </a:xfrm>
          <a:prstGeom prst="rect">
            <a:avLst/>
          </a:prstGeom>
          <a:noFill/>
          <a:ln>
            <a:noFill/>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Rubik Medium"/>
                <a:ea typeface="Rubik Medium"/>
                <a:cs typeface="Rubik Medium"/>
                <a:sym typeface="Rubik Medium"/>
              </a:rPr>
              <a:t>Moumita</a:t>
            </a:r>
            <a:r>
              <a:rPr kumimoji="0" lang="en" sz="2400" b="0" i="0" u="none" strike="noStrike" kern="0" cap="none" spc="0" normalizeH="0" noProof="0">
                <a:ln>
                  <a:noFill/>
                </a:ln>
                <a:solidFill>
                  <a:srgbClr val="000000"/>
                </a:solidFill>
                <a:effectLst/>
                <a:uLnTx/>
                <a:uFillTx/>
                <a:latin typeface="Rubik Medium"/>
                <a:ea typeface="Rubik Medium"/>
                <a:cs typeface="Rubik Medium"/>
                <a:sym typeface="Rubik Medium"/>
              </a:rPr>
              <a:t> Roy Tora et. </a:t>
            </a:r>
            <a:r>
              <a:rPr lang="en-US" sz="2400">
                <a:latin typeface="Rubik Medium"/>
                <a:ea typeface="Rubik Medium"/>
                <a:cs typeface="Rubik Medium"/>
                <a:sym typeface="Rubik Medium"/>
              </a:rPr>
              <a:t>al.</a:t>
            </a:r>
            <a:endParaRPr kumimoji="0" sz="2400" b="0" i="0" u="none" strike="noStrike" kern="0" cap="none" spc="0" normalizeH="0" baseline="0" noProof="0">
              <a:ln>
                <a:noFill/>
              </a:ln>
              <a:solidFill>
                <a:srgbClr val="000000"/>
              </a:solidFill>
              <a:effectLst/>
              <a:uLnTx/>
              <a:uFillTx/>
              <a:latin typeface="Rubik Medium"/>
              <a:ea typeface="Rubik Medium"/>
              <a:cs typeface="Rubik Medium"/>
              <a:sym typeface="Rubik Medium"/>
            </a:endParaRPr>
          </a:p>
        </p:txBody>
      </p:sp>
    </p:spTree>
    <p:extLst>
      <p:ext uri="{BB962C8B-B14F-4D97-AF65-F5344CB8AC3E}">
        <p14:creationId xmlns:p14="http://schemas.microsoft.com/office/powerpoint/2010/main" val="1056250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39"/>
          <p:cNvSpPr txBox="1"/>
          <p:nvPr/>
        </p:nvSpPr>
        <p:spPr>
          <a:xfrm>
            <a:off x="228600" y="914400"/>
            <a:ext cx="6400800" cy="457200"/>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 sz="2400">
                <a:latin typeface="Rubik Medium"/>
                <a:ea typeface="Rubik Medium"/>
                <a:cs typeface="Rubik Medium"/>
                <a:sym typeface="Rubik Medium"/>
              </a:rPr>
              <a:t>Timnit Gebru</a:t>
            </a:r>
            <a:endParaRPr sz="2400">
              <a:latin typeface="Rubik Medium"/>
              <a:ea typeface="Rubik Medium"/>
              <a:cs typeface="Rubik Medium"/>
              <a:sym typeface="Rubik Medium"/>
            </a:endParaRPr>
          </a:p>
        </p:txBody>
      </p:sp>
      <p:sp>
        <p:nvSpPr>
          <p:cNvPr id="356" name="Google Shape;356;p39"/>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Social Knowledge </a:t>
            </a:r>
            <a:endParaRPr sz="3600">
              <a:latin typeface="Rubik Medium"/>
              <a:ea typeface="Rubik Medium"/>
              <a:cs typeface="Rubik Medium"/>
              <a:sym typeface="Rubik Medium"/>
            </a:endParaRPr>
          </a:p>
        </p:txBody>
      </p:sp>
      <p:sp>
        <p:nvSpPr>
          <p:cNvPr id="357" name="Google Shape;357;p39"/>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7" name="Google Shape;539;p64"/>
          <p:cNvPicPr preferRelativeResize="0">
            <a:picLocks noChangeAspect="1"/>
          </p:cNvPicPr>
          <p:nvPr/>
        </p:nvPicPr>
        <p:blipFill>
          <a:blip r:embed="rId3">
            <a:alphaModFix/>
          </a:blip>
          <a:stretch>
            <a:fillRect/>
          </a:stretch>
        </p:blipFill>
        <p:spPr>
          <a:xfrm>
            <a:off x="5860842" y="928950"/>
            <a:ext cx="2742463" cy="1828800"/>
          </a:xfrm>
          <a:prstGeom prst="rect">
            <a:avLst/>
          </a:prstGeom>
          <a:noFill/>
          <a:ln>
            <a:noFill/>
          </a:ln>
        </p:spPr>
      </p:pic>
      <p:sp>
        <p:nvSpPr>
          <p:cNvPr id="9" name="Content Placeholder 2"/>
          <p:cNvSpPr txBox="1">
            <a:spLocks/>
          </p:cNvSpPr>
          <p:nvPr/>
        </p:nvSpPr>
        <p:spPr>
          <a:xfrm>
            <a:off x="228600" y="1371600"/>
            <a:ext cx="5486400" cy="2514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Font typeface="Arial" panose="020B0604020202020204" pitchFamily="34" charset="0"/>
              <a:buNone/>
            </a:pPr>
            <a:r>
              <a:rPr lang="en-US" sz="1800" b="1">
                <a:latin typeface="Roboto" panose="020B0604020202020204" charset="0"/>
                <a:ea typeface="Roboto" panose="020B0604020202020204" charset="0"/>
              </a:rPr>
              <a:t>Founder, Black in AI</a:t>
            </a:r>
          </a:p>
          <a:p>
            <a:pPr>
              <a:lnSpc>
                <a:spcPct val="100000"/>
              </a:lnSpc>
              <a:spcBef>
                <a:spcPts val="0"/>
              </a:spcBef>
              <a:buClrTx/>
            </a:pPr>
            <a:r>
              <a:rPr lang="en-US" sz="1800">
                <a:latin typeface="Roboto" panose="020B0604020202020204" charset="0"/>
                <a:ea typeface="Roboto" panose="020B0604020202020204" charset="0"/>
              </a:rPr>
              <a:t>Former researcher at Google in Ethical AI</a:t>
            </a:r>
          </a:p>
          <a:p>
            <a:pPr>
              <a:lnSpc>
                <a:spcPct val="100000"/>
              </a:lnSpc>
              <a:spcBef>
                <a:spcPts val="0"/>
              </a:spcBef>
              <a:buClrTx/>
            </a:pPr>
            <a:r>
              <a:rPr lang="en-US" sz="1800">
                <a:latin typeface="Roboto" panose="020B0604020202020204" charset="0"/>
                <a:ea typeface="Roboto" panose="020B0604020202020204" charset="0"/>
              </a:rPr>
              <a:t>Studies algorithmic bias at Microsoft</a:t>
            </a:r>
          </a:p>
          <a:p>
            <a:pPr>
              <a:lnSpc>
                <a:spcPct val="100000"/>
              </a:lnSpc>
              <a:spcBef>
                <a:spcPts val="0"/>
              </a:spcBef>
              <a:buClrTx/>
            </a:pPr>
            <a:r>
              <a:rPr lang="en-US" sz="1800">
                <a:latin typeface="Roboto" panose="020B0604020202020204" charset="0"/>
                <a:ea typeface="Roboto" panose="020B0604020202020204" charset="0"/>
              </a:rPr>
              <a:t>Designed circuits for Apple</a:t>
            </a:r>
          </a:p>
          <a:p>
            <a:pPr>
              <a:lnSpc>
                <a:spcPct val="100000"/>
              </a:lnSpc>
              <a:spcBef>
                <a:spcPts val="0"/>
              </a:spcBef>
              <a:buClrTx/>
            </a:pPr>
            <a:r>
              <a:rPr lang="en-US" sz="1800">
                <a:latin typeface="Roboto" panose="020B0604020202020204" charset="0"/>
                <a:ea typeface="Roboto" panose="020B0604020202020204" charset="0"/>
              </a:rPr>
              <a:t>Uses Google Street View data to understand economics in an area</a:t>
            </a:r>
          </a:p>
          <a:p>
            <a:pPr lvl="1">
              <a:lnSpc>
                <a:spcPct val="100000"/>
              </a:lnSpc>
              <a:spcBef>
                <a:spcPts val="0"/>
              </a:spcBef>
              <a:buClrTx/>
            </a:pPr>
            <a:r>
              <a:rPr lang="en-US" sz="1800">
                <a:latin typeface="Roboto" panose="020B0604020202020204" charset="0"/>
                <a:ea typeface="Roboto" panose="020B0604020202020204" charset="0"/>
              </a:rPr>
              <a:t>What cars people drive gives information about economic status, voting patterns, and can point out inequality</a:t>
            </a:r>
          </a:p>
          <a:p>
            <a:pPr>
              <a:lnSpc>
                <a:spcPct val="100000"/>
              </a:lnSpc>
              <a:spcBef>
                <a:spcPts val="0"/>
              </a:spcBef>
              <a:buClrTx/>
            </a:pPr>
            <a:r>
              <a:rPr lang="en-US" sz="1800">
                <a:latin typeface="Roboto" panose="020B0604020202020204" charset="0"/>
                <a:ea typeface="Roboto" panose="020B0604020202020204" charset="0"/>
              </a:rPr>
              <a:t>Education</a:t>
            </a:r>
          </a:p>
          <a:p>
            <a:pPr lvl="1">
              <a:lnSpc>
                <a:spcPct val="100000"/>
              </a:lnSpc>
              <a:spcBef>
                <a:spcPts val="0"/>
              </a:spcBef>
              <a:buClrTx/>
            </a:pPr>
            <a:r>
              <a:rPr lang="en-US" sz="1800">
                <a:latin typeface="Roboto" panose="020B0604020202020204" charset="0"/>
                <a:ea typeface="Roboto" panose="020B0604020202020204" charset="0"/>
              </a:rPr>
              <a:t>PhD, MS, and BS in electrical engineering at Stanford</a:t>
            </a:r>
          </a:p>
        </p:txBody>
      </p:sp>
    </p:spTree>
    <p:extLst>
      <p:ext uri="{BB962C8B-B14F-4D97-AF65-F5344CB8AC3E}">
        <p14:creationId xmlns:p14="http://schemas.microsoft.com/office/powerpoint/2010/main" val="8848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p:nvPr/>
        </p:nvSpPr>
        <p:spPr>
          <a:xfrm>
            <a:off x="228600" y="1371600"/>
            <a:ext cx="6858000" cy="25146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Advanced Chess Champion</a:t>
            </a:r>
            <a:endParaRPr kumimoji="0" sz="1800" b="1"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Telecommunications Engineer / Software Developer</a:t>
            </a:r>
            <a:endParaRPr kumimoji="0" sz="1800" b="1"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Advanced / Freestyle Chess means you play chess with chess engines, deciding the best move from several choices</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Team is called “Integrand”</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Won 23 games and lost only 1 of last 52 games he played</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Not rated in regular chess</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a:p>
            <a:pPr marL="457200" marR="0" lvl="0" indent="-342900" algn="l" defTabSz="914400" rtl="0" eaLnBrk="1" fontAlgn="auto" latinLnBrk="0" hangingPunct="1">
              <a:lnSpc>
                <a:spcPct val="100000"/>
              </a:lnSpc>
              <a:spcBef>
                <a:spcPts val="0"/>
              </a:spcBef>
              <a:spcAft>
                <a:spcPts val="0"/>
              </a:spcAft>
              <a:buClr>
                <a:srgbClr val="000000"/>
              </a:buClr>
              <a:buSzPts val="1800"/>
              <a:buFont typeface="Sarala"/>
              <a:buChar char="●"/>
              <a:tabLst/>
              <a:defRPr/>
            </a:pPr>
            <a:r>
              <a:rPr kumimoji="0" lang="en"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rPr>
              <a:t>Masters in Electrical Engineering from Imperial College</a:t>
            </a:r>
            <a:endParaRPr kumimoji="0" sz="1800" b="0" i="0" u="none" strike="noStrike" kern="0" cap="none" spc="0" normalizeH="0" baseline="0" noProof="0">
              <a:ln>
                <a:noFill/>
              </a:ln>
              <a:solidFill>
                <a:srgbClr val="000000"/>
              </a:solidFill>
              <a:effectLst/>
              <a:uLnTx/>
              <a:uFillTx/>
              <a:latin typeface="Roboto" panose="020B0604020202020204" charset="0"/>
              <a:ea typeface="Roboto" panose="020B0604020202020204" charset="0"/>
              <a:cs typeface="Sarala"/>
              <a:sym typeface="Sarala"/>
            </a:endParaRPr>
          </a:p>
        </p:txBody>
      </p:sp>
      <p:sp>
        <p:nvSpPr>
          <p:cNvPr id="282" name="Google Shape;282;p39"/>
          <p:cNvSpPr txBox="1"/>
          <p:nvPr/>
        </p:nvSpPr>
        <p:spPr>
          <a:xfrm>
            <a:off x="228600" y="914400"/>
            <a:ext cx="6400800" cy="457200"/>
          </a:xfrm>
          <a:prstGeom prst="rect">
            <a:avLst/>
          </a:prstGeom>
          <a:noFill/>
          <a:ln>
            <a:noFill/>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000000"/>
                </a:solidFill>
                <a:effectLst/>
                <a:uLnTx/>
                <a:uFillTx/>
                <a:latin typeface="Rubik Medium"/>
                <a:ea typeface="Rubik Medium"/>
                <a:cs typeface="Rubik Medium"/>
                <a:sym typeface="Rubik Medium"/>
              </a:rPr>
              <a:t>Anson Williams</a:t>
            </a:r>
            <a:endParaRPr kumimoji="0" sz="2400" b="0" i="0" u="none" strike="noStrike" kern="0" cap="none" spc="0" normalizeH="0" baseline="0" noProof="0">
              <a:ln>
                <a:noFill/>
              </a:ln>
              <a:solidFill>
                <a:srgbClr val="000000"/>
              </a:solidFill>
              <a:effectLst/>
              <a:uLnTx/>
              <a:uFillTx/>
              <a:latin typeface="Rubik Medium"/>
              <a:ea typeface="Rubik Medium"/>
              <a:cs typeface="Rubik Medium"/>
              <a:sym typeface="Rubik Medium"/>
            </a:endParaRPr>
          </a:p>
        </p:txBody>
      </p:sp>
      <p:sp>
        <p:nvSpPr>
          <p:cNvPr id="283" name="Google Shape;283;p39"/>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a:ln>
                  <a:noFill/>
                </a:ln>
                <a:solidFill>
                  <a:srgbClr val="000000"/>
                </a:solidFill>
                <a:effectLst/>
                <a:uLnTx/>
                <a:uFillTx/>
                <a:latin typeface="Rubik Medium"/>
                <a:ea typeface="Rubik Medium"/>
                <a:cs typeface="Rubik Medium"/>
                <a:sym typeface="Rubik Medium"/>
              </a:rPr>
              <a:t>AI &amp; Chess</a:t>
            </a:r>
            <a:endParaRPr kumimoji="0" sz="3600" b="0" i="0" u="none" strike="noStrike" kern="0" cap="none" spc="0" normalizeH="0" baseline="0" noProof="0">
              <a:ln>
                <a:noFill/>
              </a:ln>
              <a:solidFill>
                <a:srgbClr val="000000"/>
              </a:solidFill>
              <a:effectLst/>
              <a:uLnTx/>
              <a:uFillTx/>
              <a:latin typeface="Rubik Medium"/>
              <a:ea typeface="Rubik Medium"/>
              <a:cs typeface="Rubik Medium"/>
              <a:sym typeface="Rubik Medium"/>
            </a:endParaRPr>
          </a:p>
        </p:txBody>
      </p:sp>
      <p:sp>
        <p:nvSpPr>
          <p:cNvPr id="284" name="Google Shape;284;p39"/>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3200"/>
              <a:buFont typeface="Helvetica Neue"/>
              <a:buNone/>
              <a:tabLst/>
              <a:defRPr/>
            </a:pPr>
            <a:endParaRPr kumimoji="0" sz="3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pic>
        <p:nvPicPr>
          <p:cNvPr id="285" name="Google Shape;285;p39"/>
          <p:cNvPicPr preferRelativeResize="0">
            <a:picLocks noChangeAspect="1"/>
          </p:cNvPicPr>
          <p:nvPr/>
        </p:nvPicPr>
        <p:blipFill>
          <a:blip r:embed="rId3">
            <a:alphaModFix/>
          </a:blip>
          <a:stretch>
            <a:fillRect/>
          </a:stretch>
        </p:blipFill>
        <p:spPr>
          <a:xfrm>
            <a:off x="5933416" y="65632"/>
            <a:ext cx="2692697" cy="1828800"/>
          </a:xfrm>
          <a:prstGeom prst="rect">
            <a:avLst/>
          </a:prstGeom>
          <a:noFill/>
          <a:ln>
            <a:noFill/>
          </a:ln>
        </p:spPr>
      </p:pic>
    </p:spTree>
    <p:extLst>
      <p:ext uri="{BB962C8B-B14F-4D97-AF65-F5344CB8AC3E}">
        <p14:creationId xmlns:p14="http://schemas.microsoft.com/office/powerpoint/2010/main" val="19024081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50" name="Google Shape;950;p137"/>
          <p:cNvSpPr txBox="1"/>
          <p:nvPr/>
        </p:nvSpPr>
        <p:spPr>
          <a:xfrm>
            <a:off x="228600" y="914400"/>
            <a:ext cx="4062300" cy="420000"/>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 sz="2400">
                <a:latin typeface="Rubik Medium"/>
                <a:ea typeface="Rubik Medium"/>
                <a:cs typeface="Rubik Medium"/>
                <a:sym typeface="Rubik Medium"/>
              </a:rPr>
              <a:t>Khari Johnson </a:t>
            </a:r>
            <a:endParaRPr sz="2400">
              <a:latin typeface="Rubik Medium"/>
              <a:ea typeface="Rubik Medium"/>
              <a:cs typeface="Rubik Medium"/>
              <a:sym typeface="Rubik Medium"/>
            </a:endParaRPr>
          </a:p>
        </p:txBody>
      </p:sp>
      <p:sp>
        <p:nvSpPr>
          <p:cNvPr id="951" name="Google Shape;951;p137"/>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Journalism</a:t>
            </a:r>
            <a:endParaRPr sz="3600">
              <a:latin typeface="Rubik Medium"/>
              <a:ea typeface="Rubik Medium"/>
              <a:cs typeface="Rubik Medium"/>
              <a:sym typeface="Rubik Medium"/>
            </a:endParaRPr>
          </a:p>
        </p:txBody>
      </p:sp>
      <p:sp>
        <p:nvSpPr>
          <p:cNvPr id="952" name="Google Shape;952;p137"/>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53" name="Google Shape;953;p137"/>
          <p:cNvSpPr txBox="1"/>
          <p:nvPr/>
        </p:nvSpPr>
        <p:spPr>
          <a:xfrm>
            <a:off x="167580" y="477775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pic>
        <p:nvPicPr>
          <p:cNvPr id="954" name="Google Shape;954;p137"/>
          <p:cNvPicPr preferRelativeResize="0"/>
          <p:nvPr/>
        </p:nvPicPr>
        <p:blipFill>
          <a:blip r:embed="rId3">
            <a:alphaModFix/>
          </a:blip>
          <a:stretch>
            <a:fillRect/>
          </a:stretch>
        </p:blipFill>
        <p:spPr>
          <a:xfrm>
            <a:off x="6987975" y="61400"/>
            <a:ext cx="1623075" cy="1623075"/>
          </a:xfrm>
          <a:prstGeom prst="rect">
            <a:avLst/>
          </a:prstGeom>
          <a:noFill/>
          <a:ln>
            <a:noFill/>
          </a:ln>
        </p:spPr>
      </p:pic>
      <p:pic>
        <p:nvPicPr>
          <p:cNvPr id="955" name="Google Shape;955;p137">
            <a:hlinkClick r:id="rId4"/>
          </p:cNvPr>
          <p:cNvPicPr preferRelativeResize="0"/>
          <p:nvPr/>
        </p:nvPicPr>
        <p:blipFill>
          <a:blip r:embed="rId5">
            <a:alphaModFix/>
          </a:blip>
          <a:stretch>
            <a:fillRect/>
          </a:stretch>
        </p:blipFill>
        <p:spPr>
          <a:xfrm>
            <a:off x="4731327" y="1954013"/>
            <a:ext cx="3865722" cy="1623073"/>
          </a:xfrm>
          <a:prstGeom prst="rect">
            <a:avLst/>
          </a:prstGeom>
          <a:noFill/>
          <a:ln>
            <a:noFill/>
          </a:ln>
        </p:spPr>
      </p:pic>
      <p:pic>
        <p:nvPicPr>
          <p:cNvPr id="956" name="Google Shape;956;p137">
            <a:hlinkClick r:id="rId6"/>
          </p:cNvPr>
          <p:cNvPicPr preferRelativeResize="0"/>
          <p:nvPr/>
        </p:nvPicPr>
        <p:blipFill>
          <a:blip r:embed="rId7">
            <a:alphaModFix/>
          </a:blip>
          <a:stretch>
            <a:fillRect/>
          </a:stretch>
        </p:blipFill>
        <p:spPr>
          <a:xfrm>
            <a:off x="3008450" y="3846624"/>
            <a:ext cx="5588599" cy="1209699"/>
          </a:xfrm>
          <a:prstGeom prst="rect">
            <a:avLst/>
          </a:prstGeom>
          <a:noFill/>
          <a:ln>
            <a:noFill/>
          </a:ln>
        </p:spPr>
      </p:pic>
      <p:sp>
        <p:nvSpPr>
          <p:cNvPr id="12" name="Content Placeholder 2"/>
          <p:cNvSpPr txBox="1">
            <a:spLocks/>
          </p:cNvSpPr>
          <p:nvPr/>
        </p:nvSpPr>
        <p:spPr>
          <a:xfrm>
            <a:off x="228600" y="1371600"/>
            <a:ext cx="4592782" cy="2514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Font typeface="Arial" panose="020B0604020202020204" pitchFamily="34" charset="0"/>
              <a:buNone/>
            </a:pPr>
            <a:r>
              <a:rPr lang="en-US" sz="1800" b="1">
                <a:latin typeface="Roboto" panose="020B0604020202020204" charset="0"/>
                <a:ea typeface="Roboto" panose="020B0604020202020204" charset="0"/>
              </a:rPr>
              <a:t>Senior AI Staff Writer – </a:t>
            </a:r>
            <a:r>
              <a:rPr lang="en-US" sz="1800" b="1" err="1">
                <a:latin typeface="Roboto" panose="020B0604020202020204" charset="0"/>
                <a:ea typeface="Roboto" panose="020B0604020202020204" charset="0"/>
              </a:rPr>
              <a:t>VentureBeat</a:t>
            </a:r>
            <a:endParaRPr lang="en-US" sz="1800" b="1">
              <a:latin typeface="Roboto" panose="020B0604020202020204" charset="0"/>
              <a:ea typeface="Roboto" panose="020B0604020202020204" charset="0"/>
            </a:endParaRPr>
          </a:p>
          <a:p>
            <a:pPr>
              <a:buClrTx/>
            </a:pPr>
            <a:r>
              <a:rPr lang="en-US" sz="1800">
                <a:latin typeface="Roboto" panose="020B0604020202020204" charset="0"/>
                <a:ea typeface="Roboto" panose="020B0604020202020204" charset="0"/>
              </a:rPr>
              <a:t>Has worked as an editor, video producer, reporter, and community manager</a:t>
            </a:r>
          </a:p>
          <a:p>
            <a:pPr>
              <a:buClrTx/>
            </a:pPr>
            <a:r>
              <a:rPr lang="en-US" sz="1800">
                <a:latin typeface="Roboto" panose="020B0604020202020204" charset="0"/>
                <a:ea typeface="Roboto" panose="020B0604020202020204" charset="0"/>
              </a:rPr>
              <a:t>Has reported on tech, politics, education, sports, and business</a:t>
            </a:r>
          </a:p>
          <a:p>
            <a:pPr>
              <a:buClrTx/>
            </a:pPr>
            <a:r>
              <a:rPr lang="en-US" sz="1800">
                <a:latin typeface="Roboto" panose="020B0604020202020204" charset="0"/>
                <a:ea typeface="Roboto" panose="020B0604020202020204" charset="0"/>
              </a:rPr>
              <a:t>Education</a:t>
            </a:r>
          </a:p>
          <a:p>
            <a:pPr lvl="1">
              <a:buClrTx/>
            </a:pPr>
            <a:r>
              <a:rPr lang="en-US" sz="1800">
                <a:latin typeface="Roboto" panose="020B0604020202020204" charset="0"/>
                <a:ea typeface="Roboto" panose="020B0604020202020204" charset="0"/>
              </a:rPr>
              <a:t>B.A. in Journalism from San Francisco State University</a:t>
            </a:r>
          </a:p>
        </p:txBody>
      </p:sp>
    </p:spTree>
    <p:extLst>
      <p:ext uri="{BB962C8B-B14F-4D97-AF65-F5344CB8AC3E}">
        <p14:creationId xmlns:p14="http://schemas.microsoft.com/office/powerpoint/2010/main" val="1824724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39"/>
          <p:cNvSpPr txBox="1"/>
          <p:nvPr/>
        </p:nvSpPr>
        <p:spPr>
          <a:xfrm>
            <a:off x="228600" y="1371600"/>
            <a:ext cx="6858000" cy="251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Technical Business Lead, AR/VR &amp; Head of Inclusive AI at Facebook</a:t>
            </a:r>
            <a:endParaRPr sz="1800" b="1">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“Facebook's Inclusive AI team builds and scales solutions for the responsible and ethical development of AI-powered products.”</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Past work:</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Engineering Program Manager</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Education</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Bachelor’s in Math, Mechanical Engineering, and Systems Engineering from Southern Methodist University</a:t>
            </a:r>
            <a:endParaRPr sz="1800">
              <a:latin typeface="Roboto" panose="020B0604020202020204" charset="0"/>
              <a:ea typeface="Roboto" panose="020B0604020202020204" charset="0"/>
              <a:cs typeface="Sarala"/>
              <a:sym typeface="Sarala"/>
            </a:endParaRPr>
          </a:p>
        </p:txBody>
      </p:sp>
      <p:sp>
        <p:nvSpPr>
          <p:cNvPr id="972" name="Google Shape;972;p139"/>
          <p:cNvSpPr txBox="1"/>
          <p:nvPr/>
        </p:nvSpPr>
        <p:spPr>
          <a:xfrm>
            <a:off x="228600" y="914400"/>
            <a:ext cx="6858000" cy="457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latin typeface="Rubik Medium"/>
                <a:ea typeface="Rubik Medium"/>
                <a:cs typeface="Rubik Medium"/>
                <a:sym typeface="Rubik Medium"/>
              </a:rPr>
              <a:t>Lade Obamehinti</a:t>
            </a:r>
            <a:endParaRPr sz="2400">
              <a:latin typeface="Rubik Medium"/>
              <a:ea typeface="Rubik Medium"/>
              <a:cs typeface="Rubik Medium"/>
              <a:sym typeface="Rubik Medium"/>
            </a:endParaRPr>
          </a:p>
        </p:txBody>
      </p:sp>
      <p:sp>
        <p:nvSpPr>
          <p:cNvPr id="973" name="Google Shape;973;p139"/>
          <p:cNvSpPr txBox="1"/>
          <p:nvPr/>
        </p:nvSpPr>
        <p:spPr>
          <a:xfrm>
            <a:off x="2286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Ethics </a:t>
            </a:r>
            <a:endParaRPr sz="3600">
              <a:latin typeface="Rubik Medium"/>
              <a:ea typeface="Rubik Medium"/>
              <a:cs typeface="Rubik Medium"/>
              <a:sym typeface="Rubik Medium"/>
            </a:endParaRPr>
          </a:p>
        </p:txBody>
      </p:sp>
      <p:sp>
        <p:nvSpPr>
          <p:cNvPr id="974" name="Google Shape;974;p139"/>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75" name="Google Shape;975;p139"/>
          <p:cNvSpPr txBox="1"/>
          <p:nvPr/>
        </p:nvSpPr>
        <p:spPr>
          <a:xfrm>
            <a:off x="167580" y="477775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pic>
        <p:nvPicPr>
          <p:cNvPr id="976" name="Google Shape;976;p139"/>
          <p:cNvPicPr preferRelativeResize="0">
            <a:picLocks noChangeAspect="1"/>
          </p:cNvPicPr>
          <p:nvPr/>
        </p:nvPicPr>
        <p:blipFill>
          <a:blip r:embed="rId3">
            <a:alphaModFix/>
          </a:blip>
          <a:stretch>
            <a:fillRect/>
          </a:stretch>
        </p:blipFill>
        <p:spPr>
          <a:xfrm>
            <a:off x="6734138" y="107196"/>
            <a:ext cx="1828800" cy="1828800"/>
          </a:xfrm>
          <a:prstGeom prst="rect">
            <a:avLst/>
          </a:prstGeom>
          <a:noFill/>
          <a:ln>
            <a:noFill/>
          </a:ln>
        </p:spPr>
      </p:pic>
    </p:spTree>
    <p:extLst>
      <p:ext uri="{BB962C8B-B14F-4D97-AF65-F5344CB8AC3E}">
        <p14:creationId xmlns:p14="http://schemas.microsoft.com/office/powerpoint/2010/main" val="2338170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p:nvPr/>
        </p:nvSpPr>
        <p:spPr>
          <a:xfrm>
            <a:off x="685800" y="914400"/>
            <a:ext cx="4114704" cy="4308872"/>
          </a:xfrm>
          <a:prstGeom prst="rect">
            <a:avLst/>
          </a:prstGeom>
          <a:noFill/>
          <a:ln>
            <a:noFill/>
          </a:ln>
        </p:spPr>
        <p:txBody>
          <a:bodyPr spcFirstLastPara="1" wrap="square" lIns="0" tIns="0" rIns="0" bIns="0" anchor="t" anchorCtr="0">
            <a:spAutoFit/>
          </a:bodyPr>
          <a:lstStyle/>
          <a:p>
            <a:pPr marL="457200" indent="-355600">
              <a:spcAft>
                <a:spcPts val="600"/>
              </a:spcAft>
              <a:buSzPts val="2000"/>
              <a:buFont typeface="Roboto"/>
              <a:buChar char="●"/>
            </a:pPr>
            <a:r>
              <a:rPr lang="en" sz="2000" dirty="0">
                <a:latin typeface="Roboto"/>
                <a:ea typeface="Roboto"/>
                <a:cs typeface="Roboto"/>
                <a:sym typeface="Roboto"/>
              </a:rPr>
              <a:t>Data has </a:t>
            </a:r>
            <a:r>
              <a:rPr lang="en" sz="2000" b="1" dirty="0">
                <a:latin typeface="Roboto"/>
                <a:ea typeface="Roboto"/>
                <a:cs typeface="Roboto"/>
                <a:sym typeface="Roboto"/>
              </a:rPr>
              <a:t>Labels </a:t>
            </a:r>
            <a:r>
              <a:rPr lang="en" sz="2000" dirty="0">
                <a:latin typeface="Roboto"/>
                <a:ea typeface="Roboto"/>
                <a:cs typeface="Roboto"/>
                <a:sym typeface="Roboto"/>
              </a:rPr>
              <a:t>which provide feedback to the model</a:t>
            </a:r>
            <a:endParaRPr lang="en" sz="2000" b="1" dirty="0">
              <a:latin typeface="Roboto"/>
              <a:ea typeface="Roboto"/>
              <a:cs typeface="Roboto"/>
              <a:sym typeface="Roboto"/>
            </a:endParaRPr>
          </a:p>
          <a:p>
            <a:pPr marL="457200" indent="-355600">
              <a:spcAft>
                <a:spcPts val="600"/>
              </a:spcAft>
              <a:buSzPts val="2000"/>
              <a:buFont typeface="Roboto"/>
              <a:buChar char="●"/>
            </a:pPr>
            <a:r>
              <a:rPr lang="en" sz="2000" dirty="0">
                <a:latin typeface="Roboto"/>
                <a:ea typeface="Roboto"/>
                <a:cs typeface="Roboto"/>
              </a:rPr>
              <a:t>Used for </a:t>
            </a:r>
            <a:r>
              <a:rPr lang="en" sz="2000" b="1" dirty="0">
                <a:latin typeface="Roboto"/>
                <a:ea typeface="Roboto"/>
                <a:cs typeface="Roboto"/>
              </a:rPr>
              <a:t>Regression </a:t>
            </a:r>
            <a:r>
              <a:rPr lang="en" sz="2000" dirty="0">
                <a:latin typeface="Roboto"/>
                <a:ea typeface="Roboto"/>
                <a:cs typeface="Roboto"/>
              </a:rPr>
              <a:t>and </a:t>
            </a:r>
            <a:r>
              <a:rPr lang="en" sz="2000" b="1" dirty="0">
                <a:latin typeface="Roboto"/>
                <a:ea typeface="Roboto"/>
                <a:cs typeface="Roboto"/>
              </a:rPr>
              <a:t>Classification </a:t>
            </a:r>
          </a:p>
          <a:p>
            <a:pPr marL="457200" lvl="0" indent="-355600" algn="l" rtl="0">
              <a:spcAft>
                <a:spcPts val="600"/>
              </a:spcAft>
              <a:buSzPts val="2000"/>
              <a:buFont typeface="Roboto"/>
              <a:buChar char="●"/>
            </a:pPr>
            <a:r>
              <a:rPr lang="en" sz="2000" dirty="0">
                <a:latin typeface="Roboto"/>
                <a:ea typeface="Roboto"/>
                <a:cs typeface="Roboto"/>
                <a:sym typeface="Roboto"/>
              </a:rPr>
              <a:t>One of the most popular learning paradigms</a:t>
            </a:r>
          </a:p>
          <a:p>
            <a:pPr marL="457200" lvl="0" indent="-355600" algn="l" rtl="0">
              <a:spcAft>
                <a:spcPts val="600"/>
              </a:spcAft>
              <a:buSzPts val="2000"/>
              <a:buFont typeface="Roboto"/>
              <a:buChar char="●"/>
            </a:pPr>
            <a:r>
              <a:rPr lang="en" sz="2000" dirty="0">
                <a:latin typeface="Roboto"/>
                <a:ea typeface="Roboto"/>
                <a:cs typeface="Roboto"/>
                <a:sym typeface="Roboto"/>
              </a:rPr>
              <a:t>Assumes correlation between inputs and outputs</a:t>
            </a:r>
          </a:p>
          <a:p>
            <a:pPr marL="457200" lvl="0" indent="-355600" algn="l" rtl="0">
              <a:spcAft>
                <a:spcPts val="600"/>
              </a:spcAft>
              <a:buSzPts val="2000"/>
              <a:buFont typeface="Roboto"/>
              <a:buChar char="●"/>
            </a:pPr>
            <a:r>
              <a:rPr lang="en" sz="2000" dirty="0">
                <a:latin typeface="Roboto"/>
                <a:ea typeface="Roboto"/>
                <a:cs typeface="Roboto"/>
                <a:sym typeface="Roboto"/>
              </a:rPr>
              <a:t>Has been used for:</a:t>
            </a:r>
          </a:p>
          <a:p>
            <a:pPr marL="558800" lvl="8" indent="-457200">
              <a:spcAft>
                <a:spcPts val="600"/>
              </a:spcAft>
              <a:buSzPts val="2000"/>
              <a:buFont typeface="+mj-lt"/>
              <a:buAutoNum type="arabicPeriod"/>
            </a:pPr>
            <a:r>
              <a:rPr lang="en" sz="2000" dirty="0">
                <a:latin typeface="Roboto"/>
                <a:ea typeface="Roboto"/>
                <a:cs typeface="Roboto"/>
                <a:sym typeface="Roboto"/>
              </a:rPr>
              <a:t>House Price Prediction</a:t>
            </a:r>
          </a:p>
          <a:p>
            <a:pPr marL="558800" lvl="8" indent="-457200">
              <a:spcAft>
                <a:spcPts val="600"/>
              </a:spcAft>
              <a:buSzPts val="2000"/>
              <a:buFont typeface="+mj-lt"/>
              <a:buAutoNum type="arabicPeriod"/>
            </a:pPr>
            <a:r>
              <a:rPr lang="en" sz="2000" dirty="0">
                <a:latin typeface="Roboto"/>
                <a:ea typeface="Roboto"/>
                <a:cs typeface="Roboto"/>
                <a:sym typeface="Roboto"/>
              </a:rPr>
              <a:t>Face Recognition</a:t>
            </a:r>
          </a:p>
          <a:p>
            <a:pPr marL="558800" lvl="8" indent="-457200">
              <a:spcAft>
                <a:spcPts val="600"/>
              </a:spcAft>
              <a:buSzPts val="2000"/>
              <a:buFont typeface="+mj-lt"/>
              <a:buAutoNum type="arabicPeriod"/>
            </a:pPr>
            <a:r>
              <a:rPr lang="en" sz="2000" dirty="0">
                <a:latin typeface="Roboto"/>
                <a:ea typeface="Roboto"/>
                <a:cs typeface="Roboto"/>
                <a:sym typeface="Roboto"/>
              </a:rPr>
              <a:t>Virtual Assistants (Siri, Alexa)</a:t>
            </a:r>
          </a:p>
        </p:txBody>
      </p:sp>
      <p:sp>
        <p:nvSpPr>
          <p:cNvPr id="165" name="Google Shape;165;p24"/>
          <p:cNvSpPr txBox="1"/>
          <p:nvPr/>
        </p:nvSpPr>
        <p:spPr>
          <a:xfrm>
            <a:off x="6858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Supervised Learning</a:t>
            </a:r>
            <a:endParaRPr sz="3600">
              <a:latin typeface="Rubik Medium"/>
              <a:ea typeface="Rubik Medium"/>
              <a:cs typeface="Rubik Medium"/>
              <a:sym typeface="Rubik Medium"/>
            </a:endParaRPr>
          </a:p>
        </p:txBody>
      </p:sp>
      <p:sp>
        <p:nvSpPr>
          <p:cNvPr id="166" name="Google Shape;166;p24"/>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 name="Google Shape;167;p24"/>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grpSp>
        <p:nvGrpSpPr>
          <p:cNvPr id="21" name="Group 20"/>
          <p:cNvGrpSpPr/>
          <p:nvPr/>
        </p:nvGrpSpPr>
        <p:grpSpPr>
          <a:xfrm>
            <a:off x="4800504" y="1027257"/>
            <a:ext cx="4159142" cy="2165143"/>
            <a:chOff x="4800504" y="1027257"/>
            <a:chExt cx="4159141" cy="2165143"/>
          </a:xfrm>
        </p:grpSpPr>
        <p:grpSp>
          <p:nvGrpSpPr>
            <p:cNvPr id="22" name="Group 21"/>
            <p:cNvGrpSpPr/>
            <p:nvPr/>
          </p:nvGrpSpPr>
          <p:grpSpPr>
            <a:xfrm rot="16200000">
              <a:off x="6308563" y="34629"/>
              <a:ext cx="1143024" cy="4159141"/>
              <a:chOff x="6587660" y="674160"/>
              <a:chExt cx="1143024" cy="4159141"/>
            </a:xfrm>
          </p:grpSpPr>
          <p:sp>
            <p:nvSpPr>
              <p:cNvPr id="28" name="Rounded Rectangle 27"/>
              <p:cNvSpPr/>
              <p:nvPr/>
            </p:nvSpPr>
            <p:spPr>
              <a:xfrm rot="5400000">
                <a:off x="6587660" y="674160"/>
                <a:ext cx="1143000" cy="114300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29" name="Diamond 28"/>
              <p:cNvSpPr/>
              <p:nvPr/>
            </p:nvSpPr>
            <p:spPr>
              <a:xfrm rot="5400000">
                <a:off x="6359008" y="2554825"/>
                <a:ext cx="1600352" cy="688688"/>
              </a:xfrm>
              <a:prstGeom prst="diamond">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ML Model</a:t>
                </a:r>
              </a:p>
            </p:txBody>
          </p:sp>
          <p:sp>
            <p:nvSpPr>
              <p:cNvPr id="30" name="Oval 29"/>
              <p:cNvSpPr/>
              <p:nvPr/>
            </p:nvSpPr>
            <p:spPr>
              <a:xfrm rot="5400000">
                <a:off x="6587684" y="3690301"/>
                <a:ext cx="1143000" cy="1143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a:t>
                </a:r>
              </a:p>
            </p:txBody>
          </p:sp>
          <p:cxnSp>
            <p:nvCxnSpPr>
              <p:cNvPr id="31" name="Elbow Connector 30"/>
              <p:cNvCxnSpPr>
                <a:stCxn id="30" idx="0"/>
                <a:endCxn id="29" idx="0"/>
              </p:cNvCxnSpPr>
              <p:nvPr/>
            </p:nvCxnSpPr>
            <p:spPr>
              <a:xfrm flipH="1" flipV="1">
                <a:off x="7503528" y="2899169"/>
                <a:ext cx="227156" cy="1362633"/>
              </a:xfrm>
              <a:prstGeom prst="bentConnector3">
                <a:avLst>
                  <a:gd name="adj1" fmla="val -100636"/>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Elbow Connector 22"/>
            <p:cNvCxnSpPr>
              <a:stCxn id="28" idx="3"/>
              <a:endCxn id="29" idx="1"/>
            </p:cNvCxnSpPr>
            <p:nvPr/>
          </p:nvCxnSpPr>
          <p:spPr>
            <a:xfrm flipV="1">
              <a:off x="5943505" y="2114188"/>
              <a:ext cx="281833" cy="24"/>
            </a:xfrm>
            <a:prstGeom prst="bentConnector3">
              <a:avLst>
                <a:gd name="adj1" fmla="val 50000"/>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29" idx="2"/>
              <a:endCxn id="30" idx="4"/>
            </p:cNvCxnSpPr>
            <p:nvPr/>
          </p:nvCxnSpPr>
          <p:spPr>
            <a:xfrm rot="16200000" flipH="1">
              <a:off x="7593251" y="1890793"/>
              <a:ext cx="227156" cy="1362633"/>
            </a:xfrm>
            <a:prstGeom prst="bentConnector3">
              <a:avLst>
                <a:gd name="adj1" fmla="val 200636"/>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561372" y="2963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6" name="Oval 25"/>
            <p:cNvSpPr/>
            <p:nvPr/>
          </p:nvSpPr>
          <p:spPr>
            <a:xfrm>
              <a:off x="7561372" y="1027257"/>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7" name="Oval 26"/>
            <p:cNvSpPr/>
            <p:nvPr/>
          </p:nvSpPr>
          <p:spPr>
            <a:xfrm>
              <a:off x="5982153" y="222993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2" name="Google Shape;164;p24"/>
          <p:cNvSpPr txBox="1"/>
          <p:nvPr/>
        </p:nvSpPr>
        <p:spPr>
          <a:xfrm>
            <a:off x="4822676" y="3313974"/>
            <a:ext cx="4136970" cy="1231106"/>
          </a:xfrm>
          <a:prstGeom prst="rect">
            <a:avLst/>
          </a:prstGeom>
          <a:noFill/>
          <a:ln>
            <a:noFill/>
          </a:ln>
        </p:spPr>
        <p:txBody>
          <a:bodyPr spcFirstLastPara="1" wrap="square" lIns="0" tIns="0" rIns="0" bIns="0" anchor="t" anchorCtr="0">
            <a:spAutoFit/>
          </a:bodyPr>
          <a:lstStyle/>
          <a:p>
            <a:pPr marL="101600" lvl="0" algn="ctr" rtl="0">
              <a:buSzPct val="100000"/>
            </a:pPr>
            <a:r>
              <a:rPr lang="en" sz="1600" dirty="0">
                <a:latin typeface="Roboto"/>
                <a:ea typeface="Roboto"/>
                <a:cs typeface="Roboto"/>
                <a:sym typeface="Roboto"/>
              </a:rPr>
              <a:t>Regression and Classification</a:t>
            </a:r>
          </a:p>
          <a:p>
            <a:pPr marL="444500" lvl="0" indent="-342900" algn="l" rtl="0">
              <a:buSzPct val="100000"/>
              <a:buFont typeface="+mj-lt"/>
              <a:buAutoNum type="arabicPeriod"/>
            </a:pPr>
            <a:r>
              <a:rPr lang="en" sz="1600" dirty="0">
                <a:latin typeface="Roboto"/>
                <a:ea typeface="Roboto"/>
                <a:cs typeface="Roboto"/>
                <a:sym typeface="Roboto"/>
              </a:rPr>
              <a:t>The ML model is given data</a:t>
            </a:r>
          </a:p>
          <a:p>
            <a:pPr marL="444500" lvl="0" indent="-342900" algn="l" rtl="0">
              <a:buSzPct val="100000"/>
              <a:buFont typeface="+mj-lt"/>
              <a:buAutoNum type="arabicPeriod"/>
            </a:pPr>
            <a:r>
              <a:rPr lang="en" sz="1600" dirty="0">
                <a:latin typeface="Roboto"/>
                <a:ea typeface="Roboto"/>
                <a:cs typeface="Roboto"/>
                <a:sym typeface="Roboto"/>
              </a:rPr>
              <a:t>The model computes a prediction</a:t>
            </a:r>
          </a:p>
          <a:p>
            <a:pPr marL="444500" lvl="0" indent="-342900" algn="l" rtl="0">
              <a:buSzPct val="100000"/>
              <a:buFont typeface="+mj-lt"/>
              <a:buAutoNum type="arabicPeriod"/>
            </a:pPr>
            <a:r>
              <a:rPr lang="en" sz="1600" dirty="0">
                <a:latin typeface="Roboto"/>
                <a:ea typeface="Roboto"/>
                <a:cs typeface="Roboto"/>
              </a:rPr>
              <a:t>The result is evaluated and used to update the model</a:t>
            </a:r>
          </a:p>
        </p:txBody>
      </p:sp>
    </p:spTree>
    <p:extLst>
      <p:ext uri="{BB962C8B-B14F-4D97-AF65-F5344CB8AC3E}">
        <p14:creationId xmlns:p14="http://schemas.microsoft.com/office/powerpoint/2010/main" val="1780939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0"/>
          <p:cNvSpPr txBox="1"/>
          <p:nvPr/>
        </p:nvSpPr>
        <p:spPr>
          <a:xfrm>
            <a:off x="228600" y="1371600"/>
            <a:ext cx="6400800" cy="251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Founder and Director of </a:t>
            </a:r>
            <a:r>
              <a:rPr lang="en" sz="1800" b="1" u="sng">
                <a:solidFill>
                  <a:schemeClr val="hlink"/>
                </a:solidFill>
                <a:latin typeface="Roboto" panose="020B0604020202020204" charset="0"/>
                <a:ea typeface="Roboto" panose="020B0604020202020204" charset="0"/>
                <a:cs typeface="Sarala"/>
                <a:sym typeface="Sarala"/>
                <a:hlinkClick r:id="rId3"/>
              </a:rPr>
              <a:t>Deep Skies Lab</a:t>
            </a:r>
            <a:endParaRPr sz="1800" b="1">
              <a:latin typeface="Roboto" panose="020B0604020202020204" charset="0"/>
              <a:ea typeface="Roboto" panose="020B0604020202020204" charset="0"/>
              <a:cs typeface="Sarala"/>
              <a:sym typeface="Sarala"/>
            </a:endParaRPr>
          </a:p>
          <a:p>
            <a:pPr marL="0" lvl="0" indent="0" algn="l" rtl="0">
              <a:spcBef>
                <a:spcPts val="0"/>
              </a:spcBef>
              <a:spcAft>
                <a:spcPts val="0"/>
              </a:spcAft>
              <a:buNone/>
            </a:pPr>
            <a:r>
              <a:rPr lang="en" sz="1800" b="1">
                <a:latin typeface="Roboto" panose="020B0604020202020204" charset="0"/>
                <a:ea typeface="Roboto" panose="020B0604020202020204" charset="0"/>
                <a:cs typeface="Sarala"/>
                <a:sym typeface="Sarala"/>
              </a:rPr>
              <a:t>Scientist at </a:t>
            </a:r>
            <a:r>
              <a:rPr lang="en" sz="1800" b="1" u="sng">
                <a:solidFill>
                  <a:schemeClr val="hlink"/>
                </a:solidFill>
                <a:latin typeface="Roboto" panose="020B0604020202020204" charset="0"/>
                <a:ea typeface="Roboto" panose="020B0604020202020204" charset="0"/>
                <a:cs typeface="Sarala"/>
                <a:sym typeface="Sarala"/>
                <a:hlinkClick r:id="rId4"/>
              </a:rPr>
              <a:t>FermiLab</a:t>
            </a:r>
            <a:endParaRPr sz="1800" b="1">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Deep Skies Lab uses AI to find information about the structure of the universe, classifying galaxies, and other astronomy problems.</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At Fermilab he works on the origin of the universe.</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Also often discusses diversity and inclusion in STEM</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Co-author of </a:t>
            </a:r>
            <a:r>
              <a:rPr lang="en" sz="1800" u="sng">
                <a:solidFill>
                  <a:schemeClr val="hlink"/>
                </a:solidFill>
                <a:latin typeface="Roboto" panose="020B0604020202020204" charset="0"/>
                <a:ea typeface="Roboto" panose="020B0604020202020204" charset="0"/>
                <a:cs typeface="Sarala"/>
                <a:sym typeface="Sarala"/>
                <a:hlinkClick r:id="rId5"/>
              </a:rPr>
              <a:t>https://thisisblacklight.com/</a:t>
            </a:r>
            <a:r>
              <a:rPr lang="en" sz="1800">
                <a:latin typeface="Roboto" panose="020B0604020202020204" charset="0"/>
                <a:ea typeface="Roboto" panose="020B0604020202020204" charset="0"/>
                <a:cs typeface="Sarala"/>
                <a:sym typeface="Sarala"/>
              </a:rPr>
              <a:t> , a curriculum for learning about Black experiences</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Co-created an academic </a:t>
            </a:r>
            <a:r>
              <a:rPr lang="en" sz="1800" u="sng">
                <a:solidFill>
                  <a:schemeClr val="hlink"/>
                </a:solidFill>
                <a:latin typeface="Roboto" panose="020B0604020202020204" charset="0"/>
                <a:ea typeface="Roboto" panose="020B0604020202020204" charset="0"/>
                <a:cs typeface="Sarala"/>
                <a:sym typeface="Sarala"/>
                <a:hlinkClick r:id="rId6"/>
              </a:rPr>
              <a:t>Strike for Black Lives</a:t>
            </a:r>
            <a:endParaRPr sz="1800">
              <a:latin typeface="Roboto" panose="020B0604020202020204" charset="0"/>
              <a:ea typeface="Roboto" panose="020B0604020202020204" charset="0"/>
              <a:cs typeface="Sarala"/>
              <a:sym typeface="Sarala"/>
            </a:endParaRPr>
          </a:p>
          <a:p>
            <a:pPr marL="457200" lvl="0"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Education</a:t>
            </a:r>
            <a:endParaRPr sz="1800">
              <a:latin typeface="Roboto" panose="020B0604020202020204" charset="0"/>
              <a:ea typeface="Roboto" panose="020B0604020202020204" charset="0"/>
              <a:cs typeface="Sarala"/>
              <a:sym typeface="Sarala"/>
            </a:endParaRPr>
          </a:p>
          <a:p>
            <a:pPr marL="914400" lvl="1" indent="-342900" algn="l" rtl="0">
              <a:spcBef>
                <a:spcPts val="0"/>
              </a:spcBef>
              <a:spcAft>
                <a:spcPts val="0"/>
              </a:spcAft>
              <a:buSzPts val="1800"/>
              <a:buFont typeface="Sarala"/>
              <a:buChar char="○"/>
            </a:pPr>
            <a:r>
              <a:rPr lang="en" sz="1800">
                <a:latin typeface="Roboto" panose="020B0604020202020204" charset="0"/>
                <a:ea typeface="Roboto" panose="020B0604020202020204" charset="0"/>
                <a:cs typeface="Sarala"/>
                <a:sym typeface="Sarala"/>
              </a:rPr>
              <a:t>PhD in Physics at University of Michigan</a:t>
            </a:r>
          </a:p>
        </p:txBody>
      </p:sp>
      <p:sp>
        <p:nvSpPr>
          <p:cNvPr id="364" name="Google Shape;364;p40"/>
          <p:cNvSpPr txBox="1"/>
          <p:nvPr/>
        </p:nvSpPr>
        <p:spPr>
          <a:xfrm>
            <a:off x="228600" y="914400"/>
            <a:ext cx="4062300" cy="457200"/>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 sz="2400">
                <a:latin typeface="Rubik Medium"/>
                <a:ea typeface="Rubik Medium"/>
                <a:cs typeface="Rubik Medium"/>
                <a:sym typeface="Rubik Medium"/>
              </a:rPr>
              <a:t>Brian Nord</a:t>
            </a:r>
            <a:endParaRPr sz="2400">
              <a:latin typeface="Rubik Medium"/>
              <a:ea typeface="Rubik Medium"/>
              <a:cs typeface="Rubik Medium"/>
              <a:sym typeface="Rubik Medium"/>
            </a:endParaRPr>
          </a:p>
        </p:txBody>
      </p:sp>
      <p:sp>
        <p:nvSpPr>
          <p:cNvPr id="365" name="Google Shape;365;p40"/>
          <p:cNvSpPr txBox="1"/>
          <p:nvPr/>
        </p:nvSpPr>
        <p:spPr>
          <a:xfrm>
            <a:off x="228600" y="228600"/>
            <a:ext cx="8229600" cy="914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AI &amp; Astronomy </a:t>
            </a:r>
            <a:endParaRPr sz="3600">
              <a:latin typeface="Rubik Medium"/>
              <a:ea typeface="Rubik Medium"/>
              <a:cs typeface="Rubik Medium"/>
              <a:sym typeface="Rubik Medium"/>
            </a:endParaRPr>
          </a:p>
        </p:txBody>
      </p:sp>
      <p:sp>
        <p:nvSpPr>
          <p:cNvPr id="366" name="Google Shape;366;p40"/>
          <p:cNvSpPr/>
          <p:nvPr/>
        </p:nvSpPr>
        <p:spPr>
          <a:xfrm rot="5400000">
            <a:off x="6193425" y="2671500"/>
            <a:ext cx="5121000" cy="172500"/>
          </a:xfrm>
          <a:prstGeom prst="roundRect">
            <a:avLst>
              <a:gd name="adj" fmla="val 38727"/>
            </a:avLst>
          </a:prstGeom>
          <a:gradFill>
            <a:gsLst>
              <a:gs pos="0">
                <a:srgbClr val="26BDC4"/>
              </a:gs>
              <a:gs pos="100000">
                <a:srgbClr val="2DB78C"/>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367" name="Google Shape;367;p40"/>
          <p:cNvPicPr preferRelativeResize="0"/>
          <p:nvPr/>
        </p:nvPicPr>
        <p:blipFill>
          <a:blip r:embed="rId7">
            <a:alphaModFix/>
          </a:blip>
          <a:stretch>
            <a:fillRect/>
          </a:stretch>
        </p:blipFill>
        <p:spPr>
          <a:xfrm>
            <a:off x="6696037" y="1143000"/>
            <a:ext cx="1905000" cy="1905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0" lvl="0" indent="0" algn="l" rtl="0">
              <a:spcAft>
                <a:spcPts val="600"/>
              </a:spcAft>
              <a:buNone/>
            </a:pPr>
            <a:r>
              <a:rPr lang="en" sz="2000" b="1">
                <a:latin typeface="Roboto"/>
                <a:ea typeface="Roboto"/>
                <a:cs typeface="Roboto"/>
                <a:sym typeface="Roboto"/>
              </a:rPr>
              <a:t>Essential Question:</a:t>
            </a:r>
            <a:endParaRPr sz="2000" b="1">
              <a:latin typeface="Roboto"/>
              <a:ea typeface="Roboto"/>
              <a:cs typeface="Roboto"/>
              <a:sym typeface="Roboto"/>
            </a:endParaRPr>
          </a:p>
          <a:p>
            <a:pPr marL="457200" lvl="0" indent="-355600" algn="l" rtl="0">
              <a:spcAft>
                <a:spcPts val="600"/>
              </a:spcAft>
              <a:buSzPts val="2000"/>
              <a:buFont typeface="Roboto"/>
              <a:buChar char="●"/>
            </a:pPr>
            <a:r>
              <a:rPr lang="en" sz="2000">
                <a:latin typeface="Roboto"/>
                <a:ea typeface="Roboto"/>
                <a:cs typeface="Roboto"/>
                <a:sym typeface="Roboto"/>
              </a:rPr>
              <a:t>What is learning?</a:t>
            </a:r>
          </a:p>
          <a:p>
            <a:pPr marL="457200" lvl="0" indent="-355600" algn="l" rtl="0">
              <a:spcAft>
                <a:spcPts val="600"/>
              </a:spcAft>
              <a:buSzPts val="2000"/>
              <a:buFont typeface="Roboto"/>
              <a:buChar char="●"/>
            </a:pPr>
            <a:r>
              <a:rPr lang="en" sz="2000">
                <a:latin typeface="Roboto"/>
                <a:ea typeface="Roboto"/>
                <a:cs typeface="Roboto"/>
                <a:sym typeface="Roboto"/>
              </a:rPr>
              <a:t>What are neural networks?</a:t>
            </a:r>
          </a:p>
          <a:p>
            <a:pPr marL="457200" lvl="0" indent="-355600" algn="l" rtl="0">
              <a:spcAft>
                <a:spcPts val="600"/>
              </a:spcAft>
              <a:buSzPts val="2000"/>
              <a:buFont typeface="Roboto"/>
              <a:buChar char="●"/>
            </a:pPr>
            <a:r>
              <a:rPr lang="en" sz="2000">
                <a:latin typeface="Roboto"/>
                <a:ea typeface="Roboto"/>
                <a:cs typeface="Roboto"/>
                <a:sym typeface="Roboto"/>
              </a:rPr>
              <a:t>How do neural networks work?</a:t>
            </a:r>
          </a:p>
          <a:p>
            <a:pPr marL="457200" lvl="0" indent="-355600" algn="l" rtl="0">
              <a:spcAft>
                <a:spcPts val="600"/>
              </a:spcAft>
              <a:buSzPts val="2000"/>
              <a:buFont typeface="Roboto"/>
              <a:buChar char="●"/>
            </a:pPr>
            <a:r>
              <a:rPr lang="en" sz="2000">
                <a:latin typeface="Roboto"/>
                <a:ea typeface="Roboto"/>
                <a:cs typeface="Roboto"/>
                <a:sym typeface="Roboto"/>
              </a:rPr>
              <a:t>What is training in Machine Learning?</a:t>
            </a:r>
            <a:endParaRPr sz="2000">
              <a:latin typeface="Roboto"/>
              <a:ea typeface="Roboto"/>
              <a:cs typeface="Roboto"/>
              <a:sym typeface="Roboto"/>
            </a:endParaRPr>
          </a:p>
          <a:p>
            <a:pPr marL="0" lvl="0" indent="0" algn="l" rtl="0">
              <a:spcAft>
                <a:spcPts val="600"/>
              </a:spcAft>
              <a:buNone/>
            </a:pPr>
            <a:endParaRPr sz="2000">
              <a:latin typeface="Roboto"/>
              <a:ea typeface="Roboto"/>
              <a:cs typeface="Roboto"/>
              <a:sym typeface="Roboto"/>
            </a:endParaRPr>
          </a:p>
          <a:p>
            <a:pPr marL="0" lvl="0" indent="0" algn="l" rtl="0">
              <a:spcAft>
                <a:spcPts val="600"/>
              </a:spcAft>
              <a:buNone/>
            </a:pPr>
            <a:r>
              <a:rPr lang="en" sz="2000" b="1">
                <a:latin typeface="Roboto"/>
                <a:ea typeface="Roboto"/>
                <a:cs typeface="Roboto"/>
                <a:sym typeface="Roboto"/>
              </a:rPr>
              <a:t>You will be able to:</a:t>
            </a:r>
            <a:endParaRPr sz="2000" b="1">
              <a:latin typeface="Roboto"/>
              <a:ea typeface="Roboto"/>
              <a:cs typeface="Roboto"/>
              <a:sym typeface="Roboto"/>
            </a:endParaRPr>
          </a:p>
          <a:p>
            <a:pPr marL="457200" lvl="0" indent="-355600" algn="l" rtl="0">
              <a:spcAft>
                <a:spcPts val="600"/>
              </a:spcAft>
              <a:buSzPts val="2000"/>
              <a:buFont typeface="Roboto"/>
              <a:buChar char="●"/>
            </a:pPr>
            <a:r>
              <a:rPr lang="en" sz="2000">
                <a:latin typeface="Roboto"/>
                <a:ea typeface="Roboto"/>
                <a:cs typeface="Roboto"/>
                <a:sym typeface="Roboto"/>
              </a:rPr>
              <a:t>Describe the parts of a neural network.</a:t>
            </a:r>
            <a:endParaRPr sz="2000">
              <a:latin typeface="Roboto"/>
              <a:ea typeface="Roboto"/>
              <a:cs typeface="Roboto"/>
              <a:sym typeface="Roboto"/>
            </a:endParaRPr>
          </a:p>
          <a:p>
            <a:pPr marL="457200" lvl="0" indent="-355600" algn="l" rtl="0">
              <a:spcAft>
                <a:spcPts val="600"/>
              </a:spcAft>
              <a:buSzPts val="2000"/>
              <a:buFont typeface="Roboto"/>
              <a:buChar char="●"/>
            </a:pPr>
            <a:r>
              <a:rPr lang="en" sz="2000">
                <a:latin typeface="Roboto"/>
                <a:ea typeface="Roboto"/>
                <a:cs typeface="Roboto"/>
                <a:sym typeface="Roboto"/>
              </a:rPr>
              <a:t>Explain what a neural network does.</a:t>
            </a:r>
            <a:endParaRPr sz="2000">
              <a:latin typeface="Roboto"/>
              <a:ea typeface="Roboto"/>
              <a:cs typeface="Roboto"/>
              <a:sym typeface="Roboto"/>
            </a:endParaRPr>
          </a:p>
        </p:txBody>
      </p:sp>
      <p:sp>
        <p:nvSpPr>
          <p:cNvPr id="65" name="Google Shape;65;p14"/>
          <p:cNvSpPr txBox="1"/>
          <p:nvPr/>
        </p:nvSpPr>
        <p:spPr>
          <a:xfrm>
            <a:off x="6858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Learning Goals</a:t>
            </a:r>
            <a:endParaRPr sz="3600">
              <a:latin typeface="Rubik Medium"/>
              <a:ea typeface="Rubik Medium"/>
              <a:cs typeface="Rubik Medium"/>
              <a:sym typeface="Rubik Medium"/>
            </a:endParaRPr>
          </a:p>
        </p:txBody>
      </p:sp>
      <p:sp>
        <p:nvSpPr>
          <p:cNvPr id="66" name="Google Shape;66;p14"/>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7" name="Google Shape;67;p14"/>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a:solidFill>
                  <a:srgbClr val="999999"/>
                </a:solidFill>
                <a:latin typeface="Calibri"/>
                <a:ea typeface="Calibri"/>
                <a:cs typeface="Calibri"/>
                <a:sym typeface="Calibri"/>
              </a:rPr>
              <a:t>  </a:t>
            </a:r>
            <a:endParaRPr>
              <a:solidFill>
                <a:srgbClr val="999999"/>
              </a:solidFill>
            </a:endParaRPr>
          </a:p>
        </p:txBody>
      </p:sp>
    </p:spTree>
    <p:extLst>
      <p:ext uri="{BB962C8B-B14F-4D97-AF65-F5344CB8AC3E}">
        <p14:creationId xmlns:p14="http://schemas.microsoft.com/office/powerpoint/2010/main" val="2678909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35"/>
          <p:cNvSpPr txBox="1"/>
          <p:nvPr/>
        </p:nvSpPr>
        <p:spPr>
          <a:xfrm>
            <a:off x="685800" y="228600"/>
            <a:ext cx="8229600" cy="685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3600">
                <a:latin typeface="Rubik Medium"/>
                <a:ea typeface="Rubik Medium"/>
                <a:cs typeface="Rubik Medium"/>
                <a:sym typeface="Rubik Medium"/>
              </a:rPr>
              <a:t>Up Next</a:t>
            </a:r>
            <a:endParaRPr sz="3600">
              <a:latin typeface="Rubik Medium"/>
              <a:ea typeface="Rubik Medium"/>
              <a:cs typeface="Rubik Medium"/>
              <a:sym typeface="Rubik Medium"/>
            </a:endParaRPr>
          </a:p>
        </p:txBody>
      </p:sp>
      <p:sp>
        <p:nvSpPr>
          <p:cNvPr id="282" name="Google Shape;282;p35"/>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86;p26"/>
          <p:cNvSpPr txBox="1"/>
          <p:nvPr/>
        </p:nvSpPr>
        <p:spPr>
          <a:xfrm>
            <a:off x="685800" y="914400"/>
            <a:ext cx="8229600" cy="2514600"/>
          </a:xfrm>
          <a:prstGeom prst="rect">
            <a:avLst/>
          </a:prstGeom>
          <a:noFill/>
          <a:ln>
            <a:noFill/>
          </a:ln>
        </p:spPr>
        <p:txBody>
          <a:bodyPr spcFirstLastPara="1" wrap="square" lIns="0" tIns="0" rIns="0" bIns="0" anchor="t" anchorCtr="0">
            <a:noAutofit/>
          </a:bodyPr>
          <a:lstStyle/>
          <a:p>
            <a:pPr marL="285750" indent="-285750">
              <a:spcAft>
                <a:spcPts val="600"/>
              </a:spcAft>
              <a:buFont typeface="Arial" panose="020B0604020202020204" pitchFamily="34" charset="0"/>
              <a:buChar char="•"/>
            </a:pPr>
            <a:r>
              <a:rPr lang="en-US" sz="1800" b="1">
                <a:latin typeface="Roboto"/>
                <a:ea typeface="Roboto"/>
                <a:cs typeface="Roboto"/>
                <a:sym typeface="Roboto"/>
              </a:rPr>
              <a:t>Introduction to Learning</a:t>
            </a:r>
          </a:p>
        </p:txBody>
      </p:sp>
    </p:spTree>
    <p:extLst>
      <p:ext uri="{BB962C8B-B14F-4D97-AF65-F5344CB8AC3E}">
        <p14:creationId xmlns:p14="http://schemas.microsoft.com/office/powerpoint/2010/main" val="377714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p:nvPr/>
        </p:nvSpPr>
        <p:spPr>
          <a:xfrm>
            <a:off x="685800" y="914400"/>
            <a:ext cx="4132075" cy="3924151"/>
          </a:xfrm>
          <a:prstGeom prst="rect">
            <a:avLst/>
          </a:prstGeom>
          <a:noFill/>
          <a:ln>
            <a:noFill/>
          </a:ln>
        </p:spPr>
        <p:txBody>
          <a:bodyPr spcFirstLastPara="1" wrap="square" lIns="0" tIns="0" rIns="0" bIns="0" anchor="t" anchorCtr="0">
            <a:spAutoFit/>
          </a:bodyPr>
          <a:lstStyle/>
          <a:p>
            <a:pPr marL="457200" indent="-355600">
              <a:spcAft>
                <a:spcPts val="600"/>
              </a:spcAft>
              <a:buSzPts val="2000"/>
              <a:buFont typeface="Roboto,Sans-Serif"/>
              <a:buChar char="●"/>
            </a:pPr>
            <a:r>
              <a:rPr lang="en" sz="2000" dirty="0">
                <a:ea typeface="Roboto"/>
                <a:sym typeface="Roboto"/>
              </a:rPr>
              <a:t>Data is </a:t>
            </a:r>
            <a:r>
              <a:rPr lang="en" sz="2000" b="1" dirty="0">
                <a:ea typeface="Roboto"/>
                <a:sym typeface="Roboto"/>
              </a:rPr>
              <a:t>Unlabeled </a:t>
            </a:r>
            <a:r>
              <a:rPr lang="en" sz="2000" dirty="0">
                <a:ea typeface="Roboto"/>
                <a:sym typeface="Roboto"/>
              </a:rPr>
              <a:t>and no direct feedback is provided to the model</a:t>
            </a:r>
            <a:endParaRPr lang="en" sz="2000" dirty="0">
              <a:ea typeface="Roboto"/>
            </a:endParaRPr>
          </a:p>
          <a:p>
            <a:pPr marL="457200" indent="-355600">
              <a:spcAft>
                <a:spcPts val="600"/>
              </a:spcAft>
              <a:buSzPts val="2000"/>
              <a:buFont typeface="Roboto,Sans-Serif"/>
              <a:buChar char="●"/>
            </a:pPr>
            <a:r>
              <a:rPr lang="en" sz="2000" dirty="0">
                <a:ea typeface="Roboto"/>
                <a:sym typeface="Roboto"/>
              </a:rPr>
              <a:t>Used for </a:t>
            </a:r>
            <a:r>
              <a:rPr lang="en" sz="2000" b="1" dirty="0">
                <a:ea typeface="Roboto"/>
                <a:sym typeface="Roboto"/>
              </a:rPr>
              <a:t>Clustering </a:t>
            </a:r>
            <a:r>
              <a:rPr lang="en" sz="2000" dirty="0">
                <a:ea typeface="Roboto"/>
                <a:sym typeface="Roboto"/>
              </a:rPr>
              <a:t>and </a:t>
            </a:r>
            <a:r>
              <a:rPr lang="en" sz="2000" b="1" dirty="0">
                <a:ea typeface="Roboto"/>
                <a:sym typeface="Roboto"/>
              </a:rPr>
              <a:t>Dimensionality Reduction</a:t>
            </a:r>
            <a:endParaRPr lang="en" sz="2000" b="1" dirty="0">
              <a:ea typeface="Roboto"/>
            </a:endParaRPr>
          </a:p>
          <a:p>
            <a:pPr marL="457200" lvl="0" indent="-355600" algn="l" rtl="0">
              <a:spcAft>
                <a:spcPts val="600"/>
              </a:spcAft>
              <a:buSzPts val="2000"/>
              <a:buFont typeface="Roboto"/>
              <a:buChar char="●"/>
            </a:pPr>
            <a:r>
              <a:rPr lang="en" sz="2000" dirty="0">
                <a:latin typeface="Roboto"/>
                <a:ea typeface="Roboto"/>
                <a:cs typeface="Roboto"/>
                <a:sym typeface="Roboto"/>
              </a:rPr>
              <a:t>Not as commonly used as supervised learning</a:t>
            </a:r>
            <a:endParaRPr lang="en" sz="2000" dirty="0">
              <a:latin typeface="Roboto"/>
              <a:ea typeface="Roboto"/>
              <a:cs typeface="Roboto"/>
            </a:endParaRPr>
          </a:p>
          <a:p>
            <a:pPr marL="457200" lvl="0" indent="-355600" algn="l" rtl="0">
              <a:spcAft>
                <a:spcPts val="600"/>
              </a:spcAft>
              <a:buSzPts val="2000"/>
              <a:buFont typeface="Roboto"/>
              <a:buChar char="●"/>
            </a:pPr>
            <a:r>
              <a:rPr lang="en" sz="2000" dirty="0">
                <a:latin typeface="Roboto"/>
                <a:ea typeface="Roboto"/>
                <a:cs typeface="Roboto"/>
                <a:sym typeface="Roboto"/>
              </a:rPr>
              <a:t>Has been used for:</a:t>
            </a:r>
          </a:p>
          <a:p>
            <a:pPr marL="558800" lvl="0" indent="-457200" algn="l" rtl="0">
              <a:spcAft>
                <a:spcPts val="600"/>
              </a:spcAft>
              <a:buSzPts val="2000"/>
              <a:buFont typeface="+mj-lt"/>
              <a:buAutoNum type="arabicPeriod"/>
            </a:pPr>
            <a:r>
              <a:rPr lang="en" sz="2000" dirty="0">
                <a:latin typeface="Roboto"/>
                <a:ea typeface="Roboto"/>
                <a:cs typeface="Roboto"/>
                <a:sym typeface="Roboto"/>
              </a:rPr>
              <a:t>Synthetic Data Generation</a:t>
            </a:r>
          </a:p>
          <a:p>
            <a:pPr marL="558800" lvl="0" indent="-457200" algn="l" rtl="0">
              <a:spcAft>
                <a:spcPts val="600"/>
              </a:spcAft>
              <a:buSzPts val="2000"/>
              <a:buFont typeface="+mj-lt"/>
              <a:buAutoNum type="arabicPeriod"/>
            </a:pPr>
            <a:r>
              <a:rPr lang="en" sz="2000" dirty="0">
                <a:latin typeface="Roboto"/>
                <a:ea typeface="Roboto"/>
                <a:cs typeface="Roboto"/>
                <a:sym typeface="Roboto"/>
              </a:rPr>
              <a:t>Grouping / Clustering data</a:t>
            </a:r>
          </a:p>
          <a:p>
            <a:pPr marL="457200" lvl="0" indent="-355600" algn="l" rtl="0">
              <a:spcAft>
                <a:spcPts val="600"/>
              </a:spcAft>
              <a:buSzPts val="2000"/>
              <a:buFont typeface="Roboto"/>
              <a:buChar char="●"/>
            </a:pPr>
            <a:endParaRPr lang="en" sz="2000" dirty="0">
              <a:latin typeface="Roboto"/>
              <a:ea typeface="Roboto"/>
              <a:cs typeface="Roboto"/>
              <a:sym typeface="Roboto"/>
            </a:endParaRPr>
          </a:p>
        </p:txBody>
      </p:sp>
      <p:sp>
        <p:nvSpPr>
          <p:cNvPr id="165" name="Google Shape;165;p24"/>
          <p:cNvSpPr txBox="1"/>
          <p:nvPr/>
        </p:nvSpPr>
        <p:spPr>
          <a:xfrm>
            <a:off x="6858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Unsupervised Learning</a:t>
            </a:r>
            <a:endParaRPr sz="3600">
              <a:latin typeface="Rubik Medium"/>
              <a:ea typeface="Rubik Medium"/>
              <a:cs typeface="Rubik Medium"/>
              <a:sym typeface="Rubik Medium"/>
            </a:endParaRPr>
          </a:p>
        </p:txBody>
      </p:sp>
      <p:sp>
        <p:nvSpPr>
          <p:cNvPr id="166" name="Google Shape;166;p24"/>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 name="Google Shape;167;p24"/>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sp>
        <p:nvSpPr>
          <p:cNvPr id="33" name="Google Shape;164;p24"/>
          <p:cNvSpPr txBox="1"/>
          <p:nvPr/>
        </p:nvSpPr>
        <p:spPr>
          <a:xfrm>
            <a:off x="4408303" y="2856157"/>
            <a:ext cx="4623704" cy="2215991"/>
          </a:xfrm>
          <a:prstGeom prst="rect">
            <a:avLst/>
          </a:prstGeom>
          <a:noFill/>
          <a:ln>
            <a:noFill/>
          </a:ln>
        </p:spPr>
        <p:txBody>
          <a:bodyPr spcFirstLastPara="1" wrap="square" lIns="0" tIns="0" rIns="0" bIns="0" anchor="t" anchorCtr="0">
            <a:spAutoFit/>
          </a:bodyPr>
          <a:lstStyle/>
          <a:p>
            <a:pPr marL="101600" lvl="0" algn="ctr" rtl="0">
              <a:buSzPct val="100000"/>
            </a:pPr>
            <a:r>
              <a:rPr lang="en" sz="1600" dirty="0">
                <a:latin typeface="Roboto"/>
                <a:ea typeface="Roboto"/>
                <a:cs typeface="Roboto"/>
                <a:sym typeface="Roboto"/>
              </a:rPr>
              <a:t>Dimensionality Reduction</a:t>
            </a:r>
          </a:p>
          <a:p>
            <a:pPr marL="444500" lvl="0" indent="-342900" algn="l" rtl="0">
              <a:buSzPct val="100000"/>
              <a:buFont typeface="+mj-lt"/>
              <a:buAutoNum type="arabicPeriod"/>
            </a:pPr>
            <a:r>
              <a:rPr lang="en" sz="1600" dirty="0">
                <a:latin typeface="Roboto"/>
                <a:ea typeface="Roboto"/>
                <a:cs typeface="Roboto"/>
                <a:sym typeface="Roboto"/>
              </a:rPr>
              <a:t>A ML model (</a:t>
            </a:r>
            <a:r>
              <a:rPr lang="en" sz="1600" b="1" dirty="0">
                <a:latin typeface="Roboto"/>
                <a:ea typeface="Roboto"/>
                <a:cs typeface="Roboto"/>
                <a:sym typeface="Roboto"/>
              </a:rPr>
              <a:t>encoder</a:t>
            </a:r>
            <a:r>
              <a:rPr lang="en" sz="1600" dirty="0">
                <a:latin typeface="Roboto"/>
                <a:ea typeface="Roboto"/>
                <a:cs typeface="Roboto"/>
                <a:sym typeface="Roboto"/>
              </a:rPr>
              <a:t>) is given data</a:t>
            </a:r>
          </a:p>
          <a:p>
            <a:pPr marL="444500" lvl="0" indent="-342900" algn="l" rtl="0">
              <a:buSzPct val="100000"/>
              <a:buFont typeface="+mj-lt"/>
              <a:buAutoNum type="arabicPeriod"/>
            </a:pPr>
            <a:r>
              <a:rPr lang="en" sz="1600" dirty="0">
                <a:latin typeface="Roboto"/>
                <a:ea typeface="Roboto"/>
                <a:cs typeface="Roboto"/>
                <a:sym typeface="Roboto"/>
              </a:rPr>
              <a:t>The model reduces the dimension</a:t>
            </a:r>
          </a:p>
          <a:p>
            <a:pPr marL="444500" lvl="0" indent="-342900" algn="l" rtl="0">
              <a:buSzPct val="100000"/>
              <a:buFont typeface="+mj-lt"/>
              <a:buAutoNum type="arabicPeriod"/>
            </a:pPr>
            <a:r>
              <a:rPr lang="en" sz="1600" dirty="0">
                <a:latin typeface="Roboto"/>
                <a:ea typeface="Roboto"/>
                <a:cs typeface="Roboto"/>
                <a:sym typeface="Roboto"/>
              </a:rPr>
              <a:t>The </a:t>
            </a:r>
            <a:r>
              <a:rPr lang="en" sz="1600" b="1" dirty="0">
                <a:latin typeface="Roboto"/>
                <a:ea typeface="Roboto"/>
                <a:cs typeface="Roboto"/>
                <a:sym typeface="Roboto"/>
              </a:rPr>
              <a:t>encoder </a:t>
            </a:r>
            <a:r>
              <a:rPr lang="en" sz="1600" dirty="0">
                <a:latin typeface="Roboto"/>
                <a:ea typeface="Roboto"/>
                <a:cs typeface="Roboto"/>
                <a:sym typeface="Roboto"/>
              </a:rPr>
              <a:t>output is given to a second model (</a:t>
            </a:r>
            <a:r>
              <a:rPr lang="en" sz="1600" b="1" dirty="0">
                <a:latin typeface="Roboto"/>
                <a:ea typeface="Roboto"/>
                <a:cs typeface="Roboto"/>
                <a:sym typeface="Roboto"/>
              </a:rPr>
              <a:t>decoder)</a:t>
            </a:r>
          </a:p>
          <a:p>
            <a:pPr marL="444500" lvl="0" indent="-342900" algn="l" rtl="0">
              <a:buSzPct val="100000"/>
              <a:buFont typeface="+mj-lt"/>
              <a:buAutoNum type="arabicPeriod"/>
            </a:pPr>
            <a:r>
              <a:rPr lang="en" sz="1600" dirty="0">
                <a:latin typeface="Roboto"/>
                <a:ea typeface="Roboto"/>
                <a:cs typeface="Roboto"/>
              </a:rPr>
              <a:t>The </a:t>
            </a:r>
            <a:r>
              <a:rPr lang="en" sz="1600" b="1" dirty="0">
                <a:latin typeface="Roboto"/>
                <a:ea typeface="Roboto"/>
                <a:cs typeface="Roboto"/>
              </a:rPr>
              <a:t>decoder </a:t>
            </a:r>
            <a:r>
              <a:rPr lang="en" sz="1600" dirty="0">
                <a:latin typeface="Roboto"/>
                <a:ea typeface="Roboto"/>
                <a:cs typeface="Roboto"/>
              </a:rPr>
              <a:t>attempts to recreate the input data</a:t>
            </a:r>
          </a:p>
          <a:p>
            <a:pPr marL="444500" lvl="0" indent="-342900" algn="l" rtl="0">
              <a:buSzPct val="100000"/>
              <a:buFont typeface="+mj-lt"/>
              <a:buAutoNum type="arabicPeriod"/>
            </a:pPr>
            <a:r>
              <a:rPr lang="en" sz="1600" dirty="0">
                <a:latin typeface="Roboto"/>
                <a:ea typeface="Roboto"/>
                <a:cs typeface="Roboto"/>
              </a:rPr>
              <a:t>The result is evaluated and both models are updated</a:t>
            </a:r>
          </a:p>
        </p:txBody>
      </p:sp>
      <p:grpSp>
        <p:nvGrpSpPr>
          <p:cNvPr id="143" name="Group 142"/>
          <p:cNvGrpSpPr/>
          <p:nvPr/>
        </p:nvGrpSpPr>
        <p:grpSpPr>
          <a:xfrm>
            <a:off x="4408303" y="800939"/>
            <a:ext cx="4534452" cy="2047765"/>
            <a:chOff x="4470577" y="803424"/>
            <a:chExt cx="4638578" cy="2286326"/>
          </a:xfrm>
        </p:grpSpPr>
        <p:grpSp>
          <p:nvGrpSpPr>
            <p:cNvPr id="135" name="Group 134"/>
            <p:cNvGrpSpPr/>
            <p:nvPr/>
          </p:nvGrpSpPr>
          <p:grpSpPr>
            <a:xfrm>
              <a:off x="4470577" y="803424"/>
              <a:ext cx="4638578" cy="2286326"/>
              <a:chOff x="4457541" y="646170"/>
              <a:chExt cx="4638578" cy="2286326"/>
            </a:xfrm>
          </p:grpSpPr>
          <p:grpSp>
            <p:nvGrpSpPr>
              <p:cNvPr id="21" name="Group 20"/>
              <p:cNvGrpSpPr/>
              <p:nvPr/>
            </p:nvGrpSpPr>
            <p:grpSpPr>
              <a:xfrm>
                <a:off x="4457541" y="1556777"/>
                <a:ext cx="4409900" cy="1375719"/>
                <a:chOff x="4440173" y="1595012"/>
                <a:chExt cx="4409899" cy="1375719"/>
              </a:xfrm>
            </p:grpSpPr>
            <p:grpSp>
              <p:nvGrpSpPr>
                <p:cNvPr id="22" name="Group 21"/>
                <p:cNvGrpSpPr/>
                <p:nvPr/>
              </p:nvGrpSpPr>
              <p:grpSpPr>
                <a:xfrm rot="16200000">
                  <a:off x="6073623" y="194281"/>
                  <a:ext cx="1143000" cy="4409899"/>
                  <a:chOff x="6302645" y="313825"/>
                  <a:chExt cx="1143000" cy="4409899"/>
                </a:xfrm>
              </p:grpSpPr>
              <p:sp>
                <p:nvSpPr>
                  <p:cNvPr id="28" name="Rounded Rectangle 27"/>
                  <p:cNvSpPr/>
                  <p:nvPr/>
                </p:nvSpPr>
                <p:spPr>
                  <a:xfrm rot="5400000">
                    <a:off x="6302645" y="313825"/>
                    <a:ext cx="1143000" cy="114300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29" name="Diamond 28"/>
                  <p:cNvSpPr/>
                  <p:nvPr/>
                </p:nvSpPr>
                <p:spPr>
                  <a:xfrm rot="5400000">
                    <a:off x="6074132" y="2174431"/>
                    <a:ext cx="1600352" cy="688688"/>
                  </a:xfrm>
                  <a:prstGeom prst="diamond">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ML Encoder</a:t>
                    </a:r>
                  </a:p>
                </p:txBody>
              </p:sp>
              <p:sp>
                <p:nvSpPr>
                  <p:cNvPr id="30" name="Oval 29"/>
                  <p:cNvSpPr/>
                  <p:nvPr/>
                </p:nvSpPr>
                <p:spPr>
                  <a:xfrm rot="5400000">
                    <a:off x="6302645" y="3580724"/>
                    <a:ext cx="1143000" cy="1143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 1</a:t>
                    </a:r>
                  </a:p>
                </p:txBody>
              </p:sp>
            </p:grpSp>
            <p:sp>
              <p:nvSpPr>
                <p:cNvPr id="25" name="Oval 24"/>
                <p:cNvSpPr/>
                <p:nvPr/>
              </p:nvSpPr>
              <p:spPr>
                <a:xfrm>
                  <a:off x="7460966" y="251225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6" name="Oval 25"/>
                <p:cNvSpPr/>
                <p:nvPr/>
              </p:nvSpPr>
              <p:spPr>
                <a:xfrm>
                  <a:off x="8426048" y="1595012"/>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7" name="Oval 26"/>
                <p:cNvSpPr/>
                <p:nvPr/>
              </p:nvSpPr>
              <p:spPr>
                <a:xfrm>
                  <a:off x="5631144" y="2527439"/>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4" name="Diamond 33"/>
              <p:cNvSpPr/>
              <p:nvPr/>
            </p:nvSpPr>
            <p:spPr>
              <a:xfrm>
                <a:off x="7495767" y="870301"/>
                <a:ext cx="1600352" cy="688688"/>
              </a:xfrm>
              <a:prstGeom prst="diamond">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ML Decoder</a:t>
                </a:r>
              </a:p>
            </p:txBody>
          </p:sp>
          <p:sp>
            <p:nvSpPr>
              <p:cNvPr id="35" name="Oval 34"/>
              <p:cNvSpPr/>
              <p:nvPr/>
            </p:nvSpPr>
            <p:spPr>
              <a:xfrm>
                <a:off x="6090992" y="646170"/>
                <a:ext cx="1143000" cy="1143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 2</a:t>
                </a:r>
              </a:p>
            </p:txBody>
          </p:sp>
          <p:cxnSp>
            <p:nvCxnSpPr>
              <p:cNvPr id="56" name="Straight Arrow Connector 55"/>
              <p:cNvCxnSpPr>
                <a:stCxn id="28" idx="3"/>
                <a:endCxn id="29" idx="1"/>
              </p:cNvCxnSpPr>
              <p:nvPr/>
            </p:nvCxnSpPr>
            <p:spPr>
              <a:xfrm flipV="1">
                <a:off x="5600542" y="2360833"/>
                <a:ext cx="261774" cy="163"/>
              </a:xfrm>
              <a:prstGeom prst="straightConnector1">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4" idx="1"/>
                <a:endCxn id="35" idx="6"/>
              </p:cNvCxnSpPr>
              <p:nvPr/>
            </p:nvCxnSpPr>
            <p:spPr>
              <a:xfrm flipH="1">
                <a:off x="7233992" y="1214645"/>
                <a:ext cx="261775" cy="3025"/>
              </a:xfrm>
              <a:prstGeom prst="straightConnector1">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0" idx="0"/>
                <a:endCxn id="34" idx="2"/>
              </p:cNvCxnSpPr>
              <p:nvPr/>
            </p:nvCxnSpPr>
            <p:spPr>
              <a:xfrm flipV="1">
                <a:off x="8295942" y="1558989"/>
                <a:ext cx="1" cy="230507"/>
              </a:xfrm>
              <a:prstGeom prst="straightConnector1">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9" idx="3"/>
                <a:endCxn id="30" idx="2"/>
              </p:cNvCxnSpPr>
              <p:nvPr/>
            </p:nvCxnSpPr>
            <p:spPr>
              <a:xfrm>
                <a:off x="7462668" y="2360833"/>
                <a:ext cx="261774" cy="163"/>
              </a:xfrm>
              <a:prstGeom prst="straightConnector1">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35" idx="4"/>
                <a:endCxn id="29" idx="0"/>
              </p:cNvCxnSpPr>
              <p:nvPr/>
            </p:nvCxnSpPr>
            <p:spPr>
              <a:xfrm>
                <a:off x="6662492" y="1789170"/>
                <a:ext cx="0" cy="227319"/>
              </a:xfrm>
              <a:prstGeom prst="straightConnector1">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7280203" y="104076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85" name="Oval 84"/>
            <p:cNvSpPr/>
            <p:nvPr/>
          </p:nvSpPr>
          <p:spPr>
            <a:xfrm>
              <a:off x="6275478" y="194623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grpSp>
    </p:spTree>
    <p:extLst>
      <p:ext uri="{BB962C8B-B14F-4D97-AF65-F5344CB8AC3E}">
        <p14:creationId xmlns:p14="http://schemas.microsoft.com/office/powerpoint/2010/main" val="263127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p:nvPr/>
        </p:nvSpPr>
        <p:spPr>
          <a:xfrm>
            <a:off x="685800" y="914400"/>
            <a:ext cx="4136876" cy="4308872"/>
          </a:xfrm>
          <a:prstGeom prst="rect">
            <a:avLst/>
          </a:prstGeom>
          <a:noFill/>
          <a:ln>
            <a:noFill/>
          </a:ln>
        </p:spPr>
        <p:txBody>
          <a:bodyPr spcFirstLastPara="1" wrap="square" lIns="0" tIns="0" rIns="0" bIns="0" anchor="t" anchorCtr="0">
            <a:spAutoFit/>
          </a:bodyPr>
          <a:lstStyle/>
          <a:p>
            <a:pPr marL="457200" indent="-355600">
              <a:spcAft>
                <a:spcPts val="600"/>
              </a:spcAft>
              <a:buSzPts val="2000"/>
              <a:buFont typeface="Roboto,Sans-Serif"/>
              <a:buChar char="●"/>
            </a:pPr>
            <a:r>
              <a:rPr lang="en" sz="2000" dirty="0">
                <a:ea typeface="Roboto"/>
                <a:sym typeface="Roboto"/>
              </a:rPr>
              <a:t>Uses both </a:t>
            </a:r>
            <a:r>
              <a:rPr lang="en" sz="2000" b="1" dirty="0">
                <a:ea typeface="Roboto"/>
                <a:sym typeface="Roboto"/>
              </a:rPr>
              <a:t>labeled </a:t>
            </a:r>
            <a:r>
              <a:rPr lang="en" sz="2000" dirty="0">
                <a:ea typeface="Roboto"/>
                <a:sym typeface="Roboto"/>
              </a:rPr>
              <a:t>and </a:t>
            </a:r>
            <a:r>
              <a:rPr lang="en" sz="2000" b="1" dirty="0">
                <a:ea typeface="Roboto"/>
                <a:sym typeface="Roboto"/>
              </a:rPr>
              <a:t>unlabeled </a:t>
            </a:r>
            <a:r>
              <a:rPr lang="en" sz="2000" dirty="0">
                <a:ea typeface="Roboto"/>
                <a:sym typeface="Roboto"/>
              </a:rPr>
              <a:t>data</a:t>
            </a:r>
            <a:endParaRPr lang="en" sz="2000" b="1" dirty="0">
              <a:ea typeface="Roboto"/>
            </a:endParaRPr>
          </a:p>
          <a:p>
            <a:pPr marL="457200" indent="-355600">
              <a:spcAft>
                <a:spcPts val="600"/>
              </a:spcAft>
              <a:buSzPts val="2000"/>
              <a:buFont typeface="Roboto,Sans-Serif"/>
              <a:buChar char="●"/>
            </a:pPr>
            <a:r>
              <a:rPr lang="en" sz="2000" dirty="0">
                <a:ea typeface="Roboto"/>
              </a:rPr>
              <a:t>Combines the supervised and unsupervised paradigms</a:t>
            </a:r>
          </a:p>
          <a:p>
            <a:pPr marL="457200" indent="-355600">
              <a:spcAft>
                <a:spcPts val="600"/>
              </a:spcAft>
              <a:buSzPts val="2000"/>
              <a:buFont typeface="Roboto,Sans-Serif"/>
              <a:buChar char="●"/>
            </a:pPr>
            <a:r>
              <a:rPr lang="en" sz="2000" dirty="0">
                <a:ea typeface="Roboto"/>
                <a:sym typeface="Roboto"/>
              </a:rPr>
              <a:t>Used for </a:t>
            </a:r>
            <a:r>
              <a:rPr lang="en" sz="2000" b="1" dirty="0">
                <a:ea typeface="Roboto"/>
                <a:sym typeface="Roboto"/>
              </a:rPr>
              <a:t>Regression </a:t>
            </a:r>
            <a:r>
              <a:rPr lang="en" sz="2000" dirty="0">
                <a:ea typeface="Roboto"/>
                <a:sym typeface="Roboto"/>
              </a:rPr>
              <a:t>and </a:t>
            </a:r>
            <a:r>
              <a:rPr lang="en" sz="2000" b="1" dirty="0">
                <a:ea typeface="Roboto"/>
                <a:sym typeface="Roboto"/>
              </a:rPr>
              <a:t>Classification</a:t>
            </a:r>
            <a:endParaRPr lang="en" sz="2000" b="1" dirty="0">
              <a:ea typeface="Roboto"/>
            </a:endParaRPr>
          </a:p>
          <a:p>
            <a:pPr marL="457200" lvl="0" indent="-355600" algn="l" rtl="0">
              <a:spcAft>
                <a:spcPts val="600"/>
              </a:spcAft>
              <a:buSzPts val="2000"/>
              <a:buFont typeface="Roboto"/>
              <a:buChar char="●"/>
            </a:pPr>
            <a:r>
              <a:rPr lang="en" sz="2000" dirty="0">
                <a:latin typeface="Roboto"/>
                <a:ea typeface="Roboto"/>
                <a:cs typeface="Roboto"/>
                <a:sym typeface="Roboto"/>
              </a:rPr>
              <a:t>Has been used for:</a:t>
            </a:r>
            <a:endParaRPr lang="en" sz="2000" dirty="0">
              <a:latin typeface="Roboto"/>
              <a:ea typeface="Roboto"/>
              <a:cs typeface="Roboto"/>
            </a:endParaRPr>
          </a:p>
          <a:p>
            <a:pPr marL="558800" indent="-457200">
              <a:spcAft>
                <a:spcPts val="600"/>
              </a:spcAft>
              <a:buSzPts val="2000"/>
              <a:buAutoNum type="arabicPeriod"/>
            </a:pPr>
            <a:r>
              <a:rPr lang="en" sz="2000" dirty="0">
                <a:latin typeface="Roboto"/>
                <a:ea typeface="Roboto"/>
                <a:cs typeface="Roboto"/>
              </a:rPr>
              <a:t>Speech Analysis</a:t>
            </a:r>
          </a:p>
          <a:p>
            <a:pPr marL="558800" indent="-457200">
              <a:spcAft>
                <a:spcPts val="600"/>
              </a:spcAft>
              <a:buSzPts val="2000"/>
              <a:buAutoNum type="arabicPeriod"/>
            </a:pPr>
            <a:r>
              <a:rPr lang="en" sz="2000" dirty="0">
                <a:latin typeface="Roboto"/>
                <a:ea typeface="Roboto"/>
                <a:cs typeface="Roboto"/>
              </a:rPr>
              <a:t>Internet Content Classification</a:t>
            </a:r>
          </a:p>
          <a:p>
            <a:pPr marL="558800" indent="-457200">
              <a:spcAft>
                <a:spcPts val="600"/>
              </a:spcAft>
              <a:buSzPts val="2000"/>
              <a:buAutoNum type="arabicPeriod"/>
            </a:pPr>
            <a:r>
              <a:rPr lang="en" sz="2000" dirty="0">
                <a:latin typeface="Roboto"/>
                <a:ea typeface="Roboto"/>
                <a:cs typeface="Roboto"/>
              </a:rPr>
              <a:t>Protein Sequence Classification</a:t>
            </a:r>
          </a:p>
          <a:p>
            <a:pPr marL="457200" indent="-355600">
              <a:spcAft>
                <a:spcPts val="600"/>
              </a:spcAft>
              <a:buSzPts val="2000"/>
              <a:buFont typeface="Roboto"/>
              <a:buChar char="●"/>
            </a:pPr>
            <a:endParaRPr lang="en" sz="2000" dirty="0">
              <a:latin typeface="Roboto"/>
              <a:ea typeface="Roboto"/>
              <a:cs typeface="Roboto"/>
            </a:endParaRPr>
          </a:p>
        </p:txBody>
      </p:sp>
      <p:sp>
        <p:nvSpPr>
          <p:cNvPr id="165" name="Google Shape;165;p24"/>
          <p:cNvSpPr txBox="1"/>
          <p:nvPr/>
        </p:nvSpPr>
        <p:spPr>
          <a:xfrm>
            <a:off x="6858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Semi-supervised Learning</a:t>
            </a:r>
            <a:endParaRPr sz="3600">
              <a:latin typeface="Rubik Medium"/>
              <a:ea typeface="Rubik Medium"/>
              <a:cs typeface="Rubik Medium"/>
              <a:sym typeface="Rubik Medium"/>
            </a:endParaRPr>
          </a:p>
        </p:txBody>
      </p:sp>
      <p:sp>
        <p:nvSpPr>
          <p:cNvPr id="166" name="Google Shape;166;p24"/>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 name="Google Shape;167;p24"/>
          <p:cNvSpPr txBox="1"/>
          <p:nvPr/>
        </p:nvSpPr>
        <p:spPr>
          <a:xfrm>
            <a:off x="6144255" y="4833300"/>
            <a:ext cx="29649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999999"/>
              </a:solidFill>
            </a:endParaRPr>
          </a:p>
        </p:txBody>
      </p:sp>
      <p:grpSp>
        <p:nvGrpSpPr>
          <p:cNvPr id="21" name="Group 20"/>
          <p:cNvGrpSpPr/>
          <p:nvPr/>
        </p:nvGrpSpPr>
        <p:grpSpPr>
          <a:xfrm>
            <a:off x="4800504" y="1027257"/>
            <a:ext cx="4159142" cy="2165143"/>
            <a:chOff x="4800504" y="1027257"/>
            <a:chExt cx="4159141" cy="2165143"/>
          </a:xfrm>
        </p:grpSpPr>
        <p:grpSp>
          <p:nvGrpSpPr>
            <p:cNvPr id="22" name="Group 21"/>
            <p:cNvGrpSpPr/>
            <p:nvPr/>
          </p:nvGrpSpPr>
          <p:grpSpPr>
            <a:xfrm rot="16200000">
              <a:off x="6308563" y="34629"/>
              <a:ext cx="1143024" cy="4159141"/>
              <a:chOff x="6587660" y="674160"/>
              <a:chExt cx="1143024" cy="4159141"/>
            </a:xfrm>
          </p:grpSpPr>
          <p:sp>
            <p:nvSpPr>
              <p:cNvPr id="28" name="Rounded Rectangle 27"/>
              <p:cNvSpPr/>
              <p:nvPr/>
            </p:nvSpPr>
            <p:spPr>
              <a:xfrm rot="5400000">
                <a:off x="6587660" y="674160"/>
                <a:ext cx="1143000" cy="114300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p:txBody>
          </p:sp>
          <p:sp>
            <p:nvSpPr>
              <p:cNvPr id="29" name="Diamond 28"/>
              <p:cNvSpPr/>
              <p:nvPr/>
            </p:nvSpPr>
            <p:spPr>
              <a:xfrm rot="5400000">
                <a:off x="6359008" y="2540981"/>
                <a:ext cx="1600352" cy="688688"/>
              </a:xfrm>
              <a:prstGeom prst="diamond">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ML Model</a:t>
                </a:r>
              </a:p>
            </p:txBody>
          </p:sp>
          <p:sp>
            <p:nvSpPr>
              <p:cNvPr id="30" name="Oval 29"/>
              <p:cNvSpPr/>
              <p:nvPr/>
            </p:nvSpPr>
            <p:spPr>
              <a:xfrm rot="5400000">
                <a:off x="6587684" y="3690301"/>
                <a:ext cx="1143000" cy="1143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a:t>
                </a:r>
              </a:p>
            </p:txBody>
          </p:sp>
          <p:cxnSp>
            <p:nvCxnSpPr>
              <p:cNvPr id="31" name="Elbow Connector 30"/>
              <p:cNvCxnSpPr>
                <a:stCxn id="30" idx="0"/>
                <a:endCxn id="29" idx="0"/>
              </p:cNvCxnSpPr>
              <p:nvPr/>
            </p:nvCxnSpPr>
            <p:spPr>
              <a:xfrm flipH="1" flipV="1">
                <a:off x="7503528" y="2885325"/>
                <a:ext cx="227156" cy="1376477"/>
              </a:xfrm>
              <a:prstGeom prst="bentConnector3">
                <a:avLst>
                  <a:gd name="adj1" fmla="val -100636"/>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Elbow Connector 22"/>
            <p:cNvCxnSpPr>
              <a:stCxn id="28" idx="3"/>
              <a:endCxn id="29" idx="1"/>
            </p:cNvCxnSpPr>
            <p:nvPr/>
          </p:nvCxnSpPr>
          <p:spPr>
            <a:xfrm flipV="1">
              <a:off x="5943505" y="2114188"/>
              <a:ext cx="267989" cy="24"/>
            </a:xfrm>
            <a:prstGeom prst="bentConnector3">
              <a:avLst>
                <a:gd name="adj1" fmla="val 50000"/>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29" idx="2"/>
              <a:endCxn id="30" idx="4"/>
            </p:cNvCxnSpPr>
            <p:nvPr/>
          </p:nvCxnSpPr>
          <p:spPr>
            <a:xfrm rot="16200000" flipH="1">
              <a:off x="7586329" y="1883871"/>
              <a:ext cx="227156" cy="1376477"/>
            </a:xfrm>
            <a:prstGeom prst="bentConnector3">
              <a:avLst>
                <a:gd name="adj1" fmla="val 200636"/>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519810" y="2963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6" name="Oval 25"/>
            <p:cNvSpPr/>
            <p:nvPr/>
          </p:nvSpPr>
          <p:spPr>
            <a:xfrm>
              <a:off x="7519810" y="1027257"/>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7" name="Oval 26"/>
            <p:cNvSpPr/>
            <p:nvPr/>
          </p:nvSpPr>
          <p:spPr>
            <a:xfrm>
              <a:off x="5961372" y="222993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5" name="Google Shape;164;p24"/>
          <p:cNvSpPr txBox="1"/>
          <p:nvPr/>
        </p:nvSpPr>
        <p:spPr>
          <a:xfrm>
            <a:off x="4822676" y="3313974"/>
            <a:ext cx="4136970" cy="1477328"/>
          </a:xfrm>
          <a:prstGeom prst="rect">
            <a:avLst/>
          </a:prstGeom>
          <a:noFill/>
          <a:ln>
            <a:noFill/>
          </a:ln>
        </p:spPr>
        <p:txBody>
          <a:bodyPr spcFirstLastPara="1" wrap="square" lIns="0" tIns="0" rIns="0" bIns="0" anchor="t" anchorCtr="0">
            <a:spAutoFit/>
          </a:bodyPr>
          <a:lstStyle/>
          <a:p>
            <a:pPr marL="101600" lvl="0" algn="ctr">
              <a:buSzPct val="100000"/>
            </a:pPr>
            <a:r>
              <a:rPr lang="en-US" sz="1600" dirty="0">
                <a:latin typeface="Roboto"/>
                <a:ea typeface="Roboto"/>
                <a:cs typeface="Roboto"/>
                <a:sym typeface="Roboto"/>
              </a:rPr>
              <a:t>Regression and Classification</a:t>
            </a:r>
          </a:p>
          <a:p>
            <a:pPr marL="444500" lvl="0" indent="-342900">
              <a:buSzPct val="100000"/>
              <a:buFont typeface="+mj-lt"/>
              <a:buAutoNum type="arabicPeriod"/>
            </a:pPr>
            <a:r>
              <a:rPr lang="en-US" sz="1600" dirty="0">
                <a:latin typeface="Roboto"/>
                <a:ea typeface="Roboto"/>
                <a:cs typeface="Roboto"/>
                <a:sym typeface="Roboto"/>
              </a:rPr>
              <a:t>The ML model is given data</a:t>
            </a:r>
          </a:p>
          <a:p>
            <a:pPr marL="444500" lvl="0" indent="-342900">
              <a:buSzPct val="100000"/>
              <a:buFont typeface="+mj-lt"/>
              <a:buAutoNum type="arabicPeriod"/>
            </a:pPr>
            <a:r>
              <a:rPr lang="en-US" sz="1600" dirty="0">
                <a:latin typeface="Roboto"/>
                <a:ea typeface="Roboto"/>
                <a:cs typeface="Roboto"/>
                <a:sym typeface="Roboto"/>
              </a:rPr>
              <a:t>The model computes a prediction </a:t>
            </a:r>
          </a:p>
          <a:p>
            <a:pPr marL="444500" lvl="0" indent="-342900">
              <a:buSzPct val="100000"/>
              <a:buFont typeface="+mj-lt"/>
              <a:buAutoNum type="arabicPeriod"/>
            </a:pPr>
            <a:r>
              <a:rPr lang="en-US" sz="1600" dirty="0">
                <a:latin typeface="Roboto"/>
                <a:ea typeface="Roboto"/>
                <a:cs typeface="Roboto"/>
                <a:sym typeface="Roboto"/>
              </a:rPr>
              <a:t>The result from labeled data is evaluated and the model is updated; otherwise, the unlabeled data is labeled </a:t>
            </a:r>
          </a:p>
        </p:txBody>
      </p:sp>
    </p:spTree>
    <p:extLst>
      <p:ext uri="{BB962C8B-B14F-4D97-AF65-F5344CB8AC3E}">
        <p14:creationId xmlns:p14="http://schemas.microsoft.com/office/powerpoint/2010/main" val="331135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p:nvPr/>
        </p:nvSpPr>
        <p:spPr>
          <a:xfrm>
            <a:off x="685800" y="914400"/>
            <a:ext cx="4119009" cy="4308872"/>
          </a:xfrm>
          <a:prstGeom prst="rect">
            <a:avLst/>
          </a:prstGeom>
          <a:noFill/>
          <a:ln>
            <a:noFill/>
          </a:ln>
        </p:spPr>
        <p:txBody>
          <a:bodyPr spcFirstLastPara="1" wrap="square" lIns="0" tIns="0" rIns="0" bIns="0" anchor="t" anchorCtr="0">
            <a:spAutoFit/>
          </a:bodyPr>
          <a:lstStyle/>
          <a:p>
            <a:pPr marL="457200" lvl="0" indent="-355600" algn="l" rtl="0">
              <a:spcAft>
                <a:spcPts val="600"/>
              </a:spcAft>
              <a:buSzPts val="2000"/>
              <a:buFont typeface="Roboto"/>
              <a:buChar char="●"/>
            </a:pPr>
            <a:r>
              <a:rPr lang="en" sz="2000" dirty="0">
                <a:latin typeface="Roboto"/>
                <a:ea typeface="Roboto"/>
                <a:cs typeface="Roboto"/>
                <a:sym typeface="Roboto"/>
              </a:rPr>
              <a:t>A learning paradigm in which an </a:t>
            </a:r>
            <a:r>
              <a:rPr lang="en" sz="2000" b="1" dirty="0">
                <a:latin typeface="Roboto"/>
                <a:ea typeface="Roboto"/>
                <a:cs typeface="Roboto"/>
                <a:sym typeface="Roboto"/>
              </a:rPr>
              <a:t>agent</a:t>
            </a:r>
            <a:r>
              <a:rPr lang="en" sz="2000" dirty="0">
                <a:latin typeface="Roboto"/>
                <a:ea typeface="Roboto"/>
                <a:cs typeface="Roboto"/>
                <a:sym typeface="Roboto"/>
              </a:rPr>
              <a:t> explores an </a:t>
            </a:r>
            <a:r>
              <a:rPr lang="en" sz="2000" b="1" dirty="0">
                <a:latin typeface="Roboto"/>
                <a:ea typeface="Roboto"/>
                <a:cs typeface="Roboto"/>
                <a:sym typeface="Roboto"/>
              </a:rPr>
              <a:t>environment</a:t>
            </a:r>
            <a:r>
              <a:rPr lang="en" sz="2000" dirty="0">
                <a:latin typeface="Roboto"/>
                <a:ea typeface="Roboto"/>
                <a:cs typeface="Roboto"/>
                <a:sym typeface="Roboto"/>
              </a:rPr>
              <a:t> to learn a </a:t>
            </a:r>
            <a:r>
              <a:rPr lang="en" sz="2000" b="1" dirty="0">
                <a:latin typeface="Roboto"/>
                <a:ea typeface="Roboto"/>
                <a:cs typeface="Roboto"/>
                <a:sym typeface="Roboto"/>
              </a:rPr>
              <a:t>policy</a:t>
            </a:r>
          </a:p>
          <a:p>
            <a:pPr marL="457200" lvl="0" indent="-355600" algn="l" rtl="0">
              <a:spcAft>
                <a:spcPts val="600"/>
              </a:spcAft>
              <a:buSzPts val="2000"/>
              <a:buFont typeface="Roboto"/>
              <a:buChar char="●"/>
            </a:pPr>
            <a:r>
              <a:rPr lang="en-US" sz="2000" dirty="0">
                <a:latin typeface="Roboto"/>
                <a:ea typeface="Roboto"/>
                <a:cs typeface="Roboto"/>
                <a:sym typeface="Roboto"/>
              </a:rPr>
              <a:t>Consider a human navigating a maze. </a:t>
            </a:r>
          </a:p>
          <a:p>
            <a:pPr marL="457200" lvl="0" indent="-355600" algn="l" rtl="0">
              <a:spcAft>
                <a:spcPts val="600"/>
              </a:spcAft>
              <a:buSzPts val="2000"/>
              <a:buFont typeface="Roboto"/>
              <a:buChar char="●"/>
            </a:pPr>
            <a:r>
              <a:rPr lang="en" sz="2000" dirty="0">
                <a:latin typeface="Roboto"/>
                <a:ea typeface="Roboto"/>
                <a:cs typeface="Roboto"/>
                <a:sym typeface="Roboto"/>
              </a:rPr>
              <a:t>The </a:t>
            </a:r>
            <a:r>
              <a:rPr lang="en" sz="2000" b="1" dirty="0">
                <a:latin typeface="Roboto"/>
                <a:ea typeface="Roboto"/>
                <a:cs typeface="Roboto"/>
                <a:sym typeface="Roboto"/>
              </a:rPr>
              <a:t>agent </a:t>
            </a:r>
            <a:r>
              <a:rPr lang="en" sz="2000" dirty="0">
                <a:latin typeface="Roboto"/>
                <a:ea typeface="Roboto"/>
                <a:cs typeface="Roboto"/>
                <a:sym typeface="Roboto"/>
              </a:rPr>
              <a:t>is the human</a:t>
            </a:r>
          </a:p>
          <a:p>
            <a:pPr marL="457200" lvl="0" indent="-355600" algn="l" rtl="0">
              <a:spcAft>
                <a:spcPts val="600"/>
              </a:spcAft>
              <a:buSzPts val="2000"/>
              <a:buFont typeface="Roboto"/>
              <a:buChar char="●"/>
            </a:pPr>
            <a:r>
              <a:rPr lang="en" sz="2000" dirty="0">
                <a:latin typeface="Roboto"/>
                <a:ea typeface="Roboto"/>
                <a:cs typeface="Roboto"/>
                <a:sym typeface="Roboto"/>
              </a:rPr>
              <a:t>The </a:t>
            </a:r>
            <a:r>
              <a:rPr lang="en" sz="2000" b="1" dirty="0">
                <a:latin typeface="Roboto"/>
                <a:ea typeface="Roboto"/>
                <a:cs typeface="Roboto"/>
                <a:sym typeface="Roboto"/>
              </a:rPr>
              <a:t>environment </a:t>
            </a:r>
            <a:r>
              <a:rPr lang="en" sz="2000" dirty="0">
                <a:latin typeface="Roboto"/>
                <a:ea typeface="Roboto"/>
                <a:cs typeface="Roboto"/>
                <a:sym typeface="Roboto"/>
              </a:rPr>
              <a:t>is the maze</a:t>
            </a:r>
          </a:p>
          <a:p>
            <a:pPr marL="457200" lvl="0" indent="-355600" algn="l" rtl="0">
              <a:spcAft>
                <a:spcPts val="600"/>
              </a:spcAft>
              <a:buSzPts val="2000"/>
              <a:buFont typeface="Roboto"/>
              <a:buChar char="●"/>
            </a:pPr>
            <a:r>
              <a:rPr lang="en" sz="2000" dirty="0">
                <a:latin typeface="Roboto"/>
                <a:ea typeface="Roboto"/>
                <a:cs typeface="Roboto"/>
                <a:sym typeface="Roboto"/>
              </a:rPr>
              <a:t>The </a:t>
            </a:r>
            <a:r>
              <a:rPr lang="en" sz="2000" b="1" dirty="0">
                <a:latin typeface="Roboto"/>
                <a:ea typeface="Roboto"/>
                <a:cs typeface="Roboto"/>
                <a:sym typeface="Roboto"/>
              </a:rPr>
              <a:t>policy</a:t>
            </a:r>
            <a:r>
              <a:rPr lang="en" sz="2000" dirty="0">
                <a:latin typeface="Roboto"/>
                <a:ea typeface="Roboto"/>
                <a:cs typeface="Roboto"/>
                <a:sym typeface="Roboto"/>
              </a:rPr>
              <a:t> is the human’s plan</a:t>
            </a:r>
          </a:p>
          <a:p>
            <a:pPr marL="457200" lvl="0" indent="-355600" algn="l" rtl="0">
              <a:spcAft>
                <a:spcPts val="600"/>
              </a:spcAft>
              <a:buSzPts val="2000"/>
              <a:buFont typeface="Roboto"/>
              <a:buChar char="●"/>
            </a:pPr>
            <a:r>
              <a:rPr lang="en" sz="2000" dirty="0">
                <a:latin typeface="Roboto"/>
                <a:ea typeface="Roboto"/>
                <a:cs typeface="Roboto"/>
                <a:sym typeface="Roboto"/>
              </a:rPr>
              <a:t>Has been used for:</a:t>
            </a:r>
          </a:p>
          <a:p>
            <a:pPr marL="558800" lvl="0" indent="-457200" algn="l" rtl="0">
              <a:spcAft>
                <a:spcPts val="600"/>
              </a:spcAft>
              <a:buSzPts val="2000"/>
              <a:buFont typeface="+mj-lt"/>
              <a:buAutoNum type="arabicPeriod"/>
            </a:pPr>
            <a:r>
              <a:rPr lang="en" sz="2000" dirty="0">
                <a:latin typeface="Roboto"/>
                <a:ea typeface="Roboto"/>
                <a:cs typeface="Roboto"/>
                <a:sym typeface="Roboto"/>
              </a:rPr>
              <a:t>Playing games (Atari, go, chess)</a:t>
            </a:r>
          </a:p>
          <a:p>
            <a:pPr marL="558800" lvl="0" indent="-457200" algn="l" rtl="0">
              <a:spcAft>
                <a:spcPts val="600"/>
              </a:spcAft>
              <a:buSzPts val="2000"/>
              <a:buFont typeface="+mj-lt"/>
              <a:buAutoNum type="arabicPeriod"/>
            </a:pPr>
            <a:r>
              <a:rPr lang="en" sz="2000" dirty="0">
                <a:latin typeface="Roboto"/>
                <a:ea typeface="Roboto"/>
                <a:cs typeface="Roboto"/>
                <a:sym typeface="Roboto"/>
              </a:rPr>
              <a:t>ChatGPT</a:t>
            </a:r>
          </a:p>
        </p:txBody>
      </p:sp>
      <p:sp>
        <p:nvSpPr>
          <p:cNvPr id="165" name="Google Shape;165;p24"/>
          <p:cNvSpPr txBox="1"/>
          <p:nvPr/>
        </p:nvSpPr>
        <p:spPr>
          <a:xfrm>
            <a:off x="685800" y="228600"/>
            <a:ext cx="8229600" cy="6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600">
                <a:latin typeface="Rubik Medium"/>
                <a:ea typeface="Rubik Medium"/>
                <a:cs typeface="Rubik Medium"/>
                <a:sym typeface="Rubik Medium"/>
              </a:rPr>
              <a:t>Reinforcement Learning</a:t>
            </a:r>
            <a:endParaRPr sz="3600">
              <a:latin typeface="Rubik Medium"/>
              <a:ea typeface="Rubik Medium"/>
              <a:cs typeface="Rubik Medium"/>
              <a:sym typeface="Rubik Medium"/>
            </a:endParaRPr>
          </a:p>
        </p:txBody>
      </p:sp>
      <p:sp>
        <p:nvSpPr>
          <p:cNvPr id="166" name="Google Shape;166;p24"/>
          <p:cNvSpPr/>
          <p:nvPr/>
        </p:nvSpPr>
        <p:spPr>
          <a:xfrm rot="5400000">
            <a:off x="-1807900" y="2877550"/>
            <a:ext cx="4740600" cy="172500"/>
          </a:xfrm>
          <a:prstGeom prst="roundRect">
            <a:avLst>
              <a:gd name="adj" fmla="val 38727"/>
            </a:avLst>
          </a:prstGeom>
          <a:gradFill>
            <a:gsLst>
              <a:gs pos="0">
                <a:srgbClr val="F58823"/>
              </a:gs>
              <a:gs pos="100000">
                <a:srgbClr val="EF5757"/>
              </a:gs>
            </a:gsLst>
            <a:lin ang="0"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13" name="Group 12"/>
          <p:cNvGrpSpPr/>
          <p:nvPr/>
        </p:nvGrpSpPr>
        <p:grpSpPr>
          <a:xfrm>
            <a:off x="5517084" y="1031615"/>
            <a:ext cx="2748153" cy="2165143"/>
            <a:chOff x="6211494" y="1027257"/>
            <a:chExt cx="2748152" cy="2165143"/>
          </a:xfrm>
        </p:grpSpPr>
        <p:grpSp>
          <p:nvGrpSpPr>
            <p:cNvPr id="14" name="Group 13"/>
            <p:cNvGrpSpPr/>
            <p:nvPr/>
          </p:nvGrpSpPr>
          <p:grpSpPr>
            <a:xfrm rot="16200000">
              <a:off x="7014070" y="740112"/>
              <a:ext cx="1143000" cy="2748152"/>
              <a:chOff x="6587684" y="2085149"/>
              <a:chExt cx="1143000" cy="2748152"/>
            </a:xfrm>
          </p:grpSpPr>
          <p:sp>
            <p:nvSpPr>
              <p:cNvPr id="23" name="Diamond 22"/>
              <p:cNvSpPr/>
              <p:nvPr/>
            </p:nvSpPr>
            <p:spPr>
              <a:xfrm rot="5400000">
                <a:off x="6359008" y="2540981"/>
                <a:ext cx="1600352" cy="688688"/>
              </a:xfrm>
              <a:prstGeom prst="diamond">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ML Model</a:t>
                </a:r>
              </a:p>
            </p:txBody>
          </p:sp>
          <p:sp>
            <p:nvSpPr>
              <p:cNvPr id="24" name="Oval 23"/>
              <p:cNvSpPr/>
              <p:nvPr/>
            </p:nvSpPr>
            <p:spPr>
              <a:xfrm rot="5400000">
                <a:off x="6587684" y="3690301"/>
                <a:ext cx="1143000" cy="1143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Result</a:t>
                </a:r>
              </a:p>
            </p:txBody>
          </p:sp>
          <p:cxnSp>
            <p:nvCxnSpPr>
              <p:cNvPr id="25" name="Elbow Connector 24"/>
              <p:cNvCxnSpPr>
                <a:stCxn id="24" idx="0"/>
                <a:endCxn id="23" idx="0"/>
              </p:cNvCxnSpPr>
              <p:nvPr/>
            </p:nvCxnSpPr>
            <p:spPr>
              <a:xfrm flipH="1" flipV="1">
                <a:off x="7503528" y="2885325"/>
                <a:ext cx="227156" cy="1376477"/>
              </a:xfrm>
              <a:prstGeom prst="bentConnector3">
                <a:avLst>
                  <a:gd name="adj1" fmla="val -100636"/>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p:cNvCxnSpPr>
              <a:stCxn id="23" idx="2"/>
              <a:endCxn id="24" idx="4"/>
            </p:cNvCxnSpPr>
            <p:nvPr/>
          </p:nvCxnSpPr>
          <p:spPr>
            <a:xfrm rot="16200000" flipH="1">
              <a:off x="7586329" y="1883871"/>
              <a:ext cx="227156" cy="1376477"/>
            </a:xfrm>
            <a:prstGeom prst="bentConnector3">
              <a:avLst>
                <a:gd name="adj1" fmla="val 200636"/>
              </a:avLst>
            </a:prstGeom>
            <a:ln w="57150">
              <a:solidFill>
                <a:schemeClr val="accent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519810" y="29638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Oval 19"/>
            <p:cNvSpPr/>
            <p:nvPr/>
          </p:nvSpPr>
          <p:spPr>
            <a:xfrm>
              <a:off x="7519810" y="1027257"/>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grpSp>
      <p:sp>
        <p:nvSpPr>
          <p:cNvPr id="26" name="Google Shape;164;p24"/>
          <p:cNvSpPr txBox="1"/>
          <p:nvPr/>
        </p:nvSpPr>
        <p:spPr>
          <a:xfrm>
            <a:off x="4822676" y="3313974"/>
            <a:ext cx="4136970" cy="984885"/>
          </a:xfrm>
          <a:prstGeom prst="rect">
            <a:avLst/>
          </a:prstGeom>
          <a:noFill/>
          <a:ln>
            <a:noFill/>
          </a:ln>
        </p:spPr>
        <p:txBody>
          <a:bodyPr spcFirstLastPara="1" wrap="square" lIns="0" tIns="0" rIns="0" bIns="0" anchor="t" anchorCtr="0">
            <a:spAutoFit/>
          </a:bodyPr>
          <a:lstStyle/>
          <a:p>
            <a:pPr marL="444500" lvl="0" indent="-342900" algn="l" rtl="0">
              <a:buSzPct val="100000"/>
              <a:buFont typeface="+mj-lt"/>
              <a:buAutoNum type="arabicPeriod"/>
            </a:pPr>
            <a:r>
              <a:rPr lang="en" sz="1600" dirty="0">
                <a:latin typeface="Roboto"/>
                <a:ea typeface="Roboto"/>
                <a:cs typeface="Roboto"/>
                <a:sym typeface="Roboto"/>
              </a:rPr>
              <a:t>The model makes a decision in the environment</a:t>
            </a:r>
          </a:p>
          <a:p>
            <a:pPr marL="444500" lvl="0" indent="-342900" algn="l" rtl="0">
              <a:buSzPct val="100000"/>
              <a:buFont typeface="+mj-lt"/>
              <a:buAutoNum type="arabicPeriod"/>
            </a:pPr>
            <a:r>
              <a:rPr lang="en" sz="1600" dirty="0">
                <a:latin typeface="Roboto"/>
                <a:ea typeface="Roboto"/>
                <a:cs typeface="Roboto"/>
                <a:sym typeface="Roboto"/>
              </a:rPr>
              <a:t>The action is taken, the result is evaluated, and the model is updated</a:t>
            </a:r>
            <a:endParaRPr lang="en" sz="1600" dirty="0">
              <a:latin typeface="Roboto"/>
              <a:ea typeface="Roboto"/>
              <a:cs typeface="Roboto"/>
            </a:endParaRPr>
          </a:p>
        </p:txBody>
      </p:sp>
    </p:spTree>
    <p:extLst>
      <p:ext uri="{BB962C8B-B14F-4D97-AF65-F5344CB8AC3E}">
        <p14:creationId xmlns:p14="http://schemas.microsoft.com/office/powerpoint/2010/main" val="426616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0" rIns="0" bIns="0" anchor="t" anchorCtr="0">
        <a:noAutofit/>
      </a:bodyPr>
      <a:lstStyle>
        <a:defPPr marL="0" indent="0" algn="ctr" rtl="0">
          <a:spcBef>
            <a:spcPts val="0"/>
          </a:spcBef>
          <a:spcAft>
            <a:spcPts val="0"/>
          </a:spcAft>
          <a:buNone/>
          <a:defRPr sz="4800" dirty="0">
            <a:solidFill>
              <a:srgbClr val="FFFFFF"/>
            </a:solidFill>
            <a:latin typeface="Rubik Medium"/>
            <a:ea typeface="Rubik Medium"/>
            <a:cs typeface="Rubik Medium"/>
            <a:sym typeface="Rubik Medium"/>
          </a:defRPr>
        </a:defPPr>
      </a:lstStyle>
    </a:txDef>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F66D24444FB145A2F13042720BF9FF" ma:contentTypeVersion="11" ma:contentTypeDescription="Create a new document." ma:contentTypeScope="" ma:versionID="5cf2246bace88d967260c5ea0f1c8e27">
  <xsd:schema xmlns:xsd="http://www.w3.org/2001/XMLSchema" xmlns:xs="http://www.w3.org/2001/XMLSchema" xmlns:p="http://schemas.microsoft.com/office/2006/metadata/properties" xmlns:ns2="77e6e833-9241-4b04-b716-5a4daabdc787" xmlns:ns3="56da908f-da71-483c-b6d3-0ee057f43e65" targetNamespace="http://schemas.microsoft.com/office/2006/metadata/properties" ma:root="true" ma:fieldsID="bbf8d95d0cf023a0f756b97ed109b63e" ns2:_="" ns3:_="">
    <xsd:import namespace="77e6e833-9241-4b04-b716-5a4daabdc787"/>
    <xsd:import namespace="56da908f-da71-483c-b6d3-0ee057f43e6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e6e833-9241-4b04-b716-5a4daabdc78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75ab196-d3f7-444f-9641-cdc6774f7c5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descriptio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6da908f-da71-483c-b6d3-0ee057f43e6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1382538-e9b7-431f-b1ac-b022d04d117d}" ma:internalName="TaxCatchAll" ma:showField="CatchAllData" ma:web="56da908f-da71-483c-b6d3-0ee057f43e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7e6e833-9241-4b04-b716-5a4daabdc787">
      <Terms xmlns="http://schemas.microsoft.com/office/infopath/2007/PartnerControls"/>
    </lcf76f155ced4ddcb4097134ff3c332f>
    <TaxCatchAll xmlns="56da908f-da71-483c-b6d3-0ee057f43e65" xsi:nil="true"/>
  </documentManagement>
</p:properties>
</file>

<file path=customXml/itemProps1.xml><?xml version="1.0" encoding="utf-8"?>
<ds:datastoreItem xmlns:ds="http://schemas.openxmlformats.org/officeDocument/2006/customXml" ds:itemID="{C4E6BBE1-2E1D-4F32-88B7-22FE7E1EAB1A}">
  <ds:schemaRefs>
    <ds:schemaRef ds:uri="http://schemas.microsoft.com/sharepoint/v3/contenttype/forms"/>
  </ds:schemaRefs>
</ds:datastoreItem>
</file>

<file path=customXml/itemProps2.xml><?xml version="1.0" encoding="utf-8"?>
<ds:datastoreItem xmlns:ds="http://schemas.openxmlformats.org/officeDocument/2006/customXml" ds:itemID="{89B69BDD-C6BC-4B52-900C-90A91F2888C2}"/>
</file>

<file path=customXml/itemProps3.xml><?xml version="1.0" encoding="utf-8"?>
<ds:datastoreItem xmlns:ds="http://schemas.openxmlformats.org/officeDocument/2006/customXml" ds:itemID="{AC60B724-6B9F-449F-9846-94A122D9765D}">
  <ds:schemaRefs>
    <ds:schemaRef ds:uri="http://schemas.microsoft.com/office/2006/documentManagement/types"/>
    <ds:schemaRef ds:uri="http://purl.org/dc/terms/"/>
    <ds:schemaRef ds:uri="http://www.w3.org/XML/1998/namespace"/>
    <ds:schemaRef ds:uri="http://schemas.microsoft.com/office/2006/metadata/properties"/>
    <ds:schemaRef ds:uri="http://purl.org/dc/dcmitype/"/>
    <ds:schemaRef ds:uri="77e6e833-9241-4b04-b716-5a4daabdc787"/>
    <ds:schemaRef ds:uri="http://schemas.microsoft.com/office/infopath/2007/PartnerControls"/>
    <ds:schemaRef ds:uri="http://schemas.openxmlformats.org/package/2006/metadata/core-properties"/>
    <ds:schemaRef ds:uri="56da908f-da71-483c-b6d3-0ee057f43e65"/>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101</TotalTime>
  <Words>3524</Words>
  <Application>Microsoft Office PowerPoint</Application>
  <PresentationFormat>On-screen Show (16:9)</PresentationFormat>
  <Paragraphs>689</Paragraphs>
  <Slides>62</Slides>
  <Notes>62</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Blaney</dc:creator>
  <cp:lastModifiedBy>Josh Blaney</cp:lastModifiedBy>
  <cp:revision>228</cp:revision>
  <dcterms:modified xsi:type="dcterms:W3CDTF">2023-06-28T19:36:29Z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0x010100CCF66D24444FB145A2F13042720BF9FF</vt:lpwstr>
  </property>
  <property fmtid="{D5CDD505-2E9C-101B-9397-08002B2CF9AE}" pid="3" name="MediaServiceImageTags">
    <vt:lpwstr/>
  </property>
</Properties>
</file>